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40" r:id="rId3"/>
    <p:sldId id="337" r:id="rId4"/>
    <p:sldId id="300" r:id="rId5"/>
    <p:sldId id="282" r:id="rId6"/>
    <p:sldId id="281" r:id="rId7"/>
    <p:sldId id="283" r:id="rId8"/>
    <p:sldId id="284" r:id="rId9"/>
    <p:sldId id="285" r:id="rId10"/>
    <p:sldId id="288" r:id="rId11"/>
    <p:sldId id="330" r:id="rId12"/>
    <p:sldId id="338" r:id="rId13"/>
    <p:sldId id="341" r:id="rId14"/>
    <p:sldId id="342" r:id="rId15"/>
    <p:sldId id="339" r:id="rId16"/>
    <p:sldId id="329" r:id="rId17"/>
    <p:sldId id="316" r:id="rId18"/>
    <p:sldId id="289" r:id="rId19"/>
    <p:sldId id="297" r:id="rId20"/>
  </p:sldIdLst>
  <p:sldSz cx="9144000" cy="6858000" type="screen4x3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FFFFFF"/>
    <a:srgbClr val="0066CC"/>
    <a:srgbClr val="99CCFF"/>
    <a:srgbClr val="0000FF"/>
    <a:srgbClr val="FF0000"/>
    <a:srgbClr val="CC9900"/>
    <a:srgbClr val="FF99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4149" autoAdjust="0"/>
  </p:normalViewPr>
  <p:slideViewPr>
    <p:cSldViewPr>
      <p:cViewPr>
        <p:scale>
          <a:sx n="100" d="100"/>
          <a:sy n="100" d="100"/>
        </p:scale>
        <p:origin x="-29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8"/>
    </p:cViewPr>
  </p:sorterViewPr>
  <p:notesViewPr>
    <p:cSldViewPr>
      <p:cViewPr>
        <p:scale>
          <a:sx n="100" d="100"/>
          <a:sy n="100" d="100"/>
        </p:scale>
        <p:origin x="-1878" y="-78"/>
      </p:cViewPr>
      <p:guideLst>
        <p:guide orient="horz" pos="286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fguest\Desktop\Avocado%20%20production%20dat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World Avocado Production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357142857143002E-2"/>
          <c:y val="0.17085693833725341"/>
          <c:w val="0.84226190476190421"/>
          <c:h val="0.73634897910488528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9"/>
          </c:dPt>
          <c:dLbls>
            <c:dLbl>
              <c:idx val="0"/>
              <c:layout>
                <c:manualLayout>
                  <c:x val="-0.23179315476190504"/>
                  <c:y val="-0.206363806796877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3337686304836897"/>
                  <c:y val="5.80418924907113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'2008'!$A$43:$A$44</c:f>
              <c:strCache>
                <c:ptCount val="2"/>
                <c:pt idx="0">
                  <c:v>Latin America and Caribbean</c:v>
                </c:pt>
                <c:pt idx="1">
                  <c:v>Other countries</c:v>
                </c:pt>
              </c:strCache>
            </c:strRef>
          </c:cat>
          <c:val>
            <c:numRef>
              <c:f>'2008'!$B$43:$B$44</c:f>
              <c:numCache>
                <c:formatCode>#,##0</c:formatCode>
                <c:ptCount val="2"/>
                <c:pt idx="0">
                  <c:v>2351954</c:v>
                </c:pt>
                <c:pt idx="1">
                  <c:v>1203311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81038"/>
            <a:ext cx="4543425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4825"/>
            <a:ext cx="548640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10E94A-F044-43EF-BF1B-A4D3E015C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84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EDBFF7-624A-4DAD-B3DA-F09435C7DA8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26DD7-75D0-4A66-A5AE-7928198927D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57689-5181-4252-952A-9624EA008ECD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0E94A-F044-43EF-BF1B-A4D3E015C8B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0E94A-F044-43EF-BF1B-A4D3E015C8B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57689-5181-4252-952A-9624EA008ECD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0E94A-F044-43EF-BF1B-A4D3E015C8B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72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B3E172-96D8-466B-98FB-EB62F2874C17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FF85E-9D17-4261-8465-358ECC130A46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7F2FAD-6CFE-413B-95AB-46B09289961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39B528-F234-4F8C-9791-4F25214C4DA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81038"/>
            <a:ext cx="4543425" cy="340677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D7804-67DC-4B9B-8C1B-E9BA5A8CB66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12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5" name="Slide Number Placeholder 3"/>
          <p:cNvSpPr txBox="1">
            <a:spLocks noGrp="1"/>
          </p:cNvSpPr>
          <p:nvPr/>
        </p:nvSpPr>
        <p:spPr bwMode="auto">
          <a:xfrm>
            <a:off x="3884613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7E0174-C7D1-49A7-B299-A1447F3AE2DF}" type="slidenum">
              <a:rPr lang="en-US" sz="1200"/>
              <a:pPr algn="r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F262B9-3122-4506-8123-3DDE78138C2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0EC48-3D81-4119-A730-985F5B688F28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7854A0-306D-4422-9C2A-9E740718EFC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66DF2-3CCF-415B-9911-C495845181D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1541D-93CE-433C-A5A5-F44C091BAF3D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BF0E0-0909-4911-B6C5-30907BDB49D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78F30-31EB-499A-A2F3-48AC039BBB1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853A2-002B-499D-AFC5-B8B372B1A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9190A-DA4C-4AEE-9ECE-FE1EC81E9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C1BFD-632A-4C8F-8A5B-AC16746B7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ADF62-63F9-4131-9C70-2E4DB1281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35CE5-06DF-44E5-AAA5-B4406C06F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AEDA4-90FC-4B58-8847-8F1703F5D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FB03D-0775-460D-B025-4DE07ACEF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D7C61-5083-4381-9F72-95E760C74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D1017-CDB3-487D-8ED4-24F5F423D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17E7E-E789-4721-ADC7-935F3F2CF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D6188-A9BB-47C5-9216-4736F26DD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6121C-4C4E-4C2F-8FF0-3F9292C6C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9362E-B203-444B-B1F7-DB41B7F32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3E4545D-84F5-4815-A6C9-0D1AE54D9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3" cstate="print"/>
          <a:srcRect b="42365"/>
          <a:stretch>
            <a:fillRect/>
          </a:stretch>
        </p:blipFill>
        <p:spPr bwMode="auto">
          <a:xfrm>
            <a:off x="-71438" y="-76200"/>
            <a:ext cx="9215438" cy="7070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685800"/>
            <a:ext cx="8382000" cy="167640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chemeClr val="tx1">
                      <a:lumMod val="85000"/>
                      <a:lumOff val="15000"/>
                    </a:schemeClr>
                  </a:outerShdw>
                </a:effectLst>
              </a:rPr>
              <a:t>Socio-economic importance of the RAB &amp; Laurel Wilt Disease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638800"/>
            <a:ext cx="8305800" cy="1219200"/>
          </a:xfrm>
          <a:solidFill>
            <a:schemeClr val="bg1">
              <a:alpha val="66000"/>
            </a:schemeClr>
          </a:solidFill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 Edward ‘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Gilly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Evans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Professor and Associate Director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Florida, Center for Tropical Agriculture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Economic Impact of Laurel Wilt on the Local</a:t>
            </a:r>
            <a:br>
              <a:rPr lang="en-US" sz="2800" smtClean="0"/>
            </a:br>
            <a:r>
              <a:rPr lang="en-US" sz="2800" smtClean="0"/>
              <a:t> Economy</a:t>
            </a:r>
          </a:p>
        </p:txBody>
      </p:sp>
      <p:graphicFrame>
        <p:nvGraphicFramePr>
          <p:cNvPr id="54312" name="Group 40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458200" cy="5405438"/>
        </p:xfrm>
        <a:graphic>
          <a:graphicData uri="http://schemas.openxmlformats.org/drawingml/2006/table">
            <a:tbl>
              <a:tblPr/>
              <a:tblGrid>
                <a:gridCol w="2362200"/>
                <a:gridCol w="1981200"/>
                <a:gridCol w="1981200"/>
                <a:gridCol w="21336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 Case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75% Reduction in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 Reduction in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Industry Sales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$30,000,000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$7,500,00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$15,000,000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Total Economic Impact (output)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$54,266,259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$13,566,565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$27,133,130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Employment Impacts (FTE)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Labor Income Impacts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$19,674,272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$4,918,568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$9,837,136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Indirect Business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$1,862,415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$465,604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$931,208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Further Implications of </a:t>
            </a:r>
            <a:r>
              <a:rPr lang="en-US" sz="4000" dirty="0" smtClean="0"/>
              <a:t>Disease</a:t>
            </a:r>
            <a:r>
              <a:rPr lang="en-US" sz="3600" dirty="0" smtClean="0"/>
              <a:t> Complex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1524000"/>
          <a:ext cx="8610600" cy="4340478"/>
        </p:xfrm>
        <a:graphic>
          <a:graphicData uri="http://schemas.openxmlformats.org/drawingml/2006/table">
            <a:tbl>
              <a:tblPr/>
              <a:tblGrid>
                <a:gridCol w="2133600"/>
                <a:gridCol w="609600"/>
                <a:gridCol w="1295400"/>
                <a:gridCol w="1143000"/>
                <a:gridCol w="1143000"/>
                <a:gridCol w="1066800"/>
                <a:gridCol w="1219200"/>
              </a:tblGrid>
              <a:tr h="272326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Table 1:  Replacement cost based on value of avocado trees*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48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Unit</a:t>
                      </a:r>
                      <a:endParaRPr lang="en-US" sz="16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Miami-Dade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Broward</a:t>
                      </a: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Palm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Beach</a:t>
                      </a: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Lee</a:t>
                      </a:r>
                    </a:p>
                  </a:txBody>
                  <a:tcPr marL="59791" marR="5979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</a:tr>
              <a:tr h="3839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No.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of commercial trees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No.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643,800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870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2,610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7,830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655,110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408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No.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of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backyard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trees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No.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250,000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182,554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131,898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61,830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626,282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408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TREES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No.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893,800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183,424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134,508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69,660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1,281,392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5058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Replacement  Cost (commercial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212,454,000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287,100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861,300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2,583,900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216,186,300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</a:tr>
              <a:tr h="4540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Replacement Cost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(backyard)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82,500,000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60,242,721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43,526,275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20,403,970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206,672,967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</a:tr>
              <a:tr h="4431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TOTAL COST</a:t>
                      </a:r>
                      <a:endParaRPr lang="en-US" sz="1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$</a:t>
                      </a:r>
                      <a:endParaRPr lang="en-US" sz="1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   294,954,000 </a:t>
                      </a:r>
                      <a:endParaRPr lang="en-US" sz="1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   60,529,821 </a:t>
                      </a:r>
                      <a:endParaRPr lang="en-US" sz="1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   44,387,575 </a:t>
                      </a:r>
                      <a:endParaRPr lang="en-US" sz="1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   22,987,870 </a:t>
                      </a:r>
                      <a:endParaRPr lang="en-US" sz="1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   422,859,267 </a:t>
                      </a:r>
                      <a:endParaRPr lang="en-US" sz="1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1524000"/>
          <a:ext cx="8610600" cy="4340478"/>
        </p:xfrm>
        <a:graphic>
          <a:graphicData uri="http://schemas.openxmlformats.org/drawingml/2006/table">
            <a:tbl>
              <a:tblPr/>
              <a:tblGrid>
                <a:gridCol w="2133600"/>
                <a:gridCol w="609600"/>
                <a:gridCol w="1295400"/>
                <a:gridCol w="1143000"/>
                <a:gridCol w="1143000"/>
                <a:gridCol w="1066800"/>
                <a:gridCol w="1219200"/>
              </a:tblGrid>
              <a:tr h="272326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Table 1:  Replacement cost based on value of avocado trees*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48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Unit</a:t>
                      </a:r>
                      <a:endParaRPr lang="en-US" sz="16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Miami-Dade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Broward</a:t>
                      </a: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Palm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Beach</a:t>
                      </a: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Lee</a:t>
                      </a:r>
                    </a:p>
                  </a:txBody>
                  <a:tcPr marL="59791" marR="5979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</a:tr>
              <a:tr h="3839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No.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of commercial trees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643,800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870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2,610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7,830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655,110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408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No.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of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backyard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trees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250,000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182,554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131,898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61,830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626,282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408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TREES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No.</a:t>
                      </a:r>
                      <a:r>
                        <a:rPr lang="en-US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893,800</a:t>
                      </a:r>
                      <a:endParaRPr lang="en-US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183,424</a:t>
                      </a:r>
                      <a:r>
                        <a:rPr lang="en-US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134,508</a:t>
                      </a:r>
                      <a:endParaRPr lang="en-US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69,660</a:t>
                      </a:r>
                      <a:endParaRPr lang="en-US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1,281,392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5058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Replacement  Cost (commercial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212,454,000 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287,100 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861,300 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2,583,900 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216,186,300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</a:tr>
              <a:tr h="4540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Replacement Cost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(backyard)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82,500,000 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60,242,721 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43,526,275 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20,403,970 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206,672,967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</a:tr>
              <a:tr h="4431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TOTAL COST</a:t>
                      </a:r>
                      <a:endParaRPr lang="en-US" sz="1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$</a:t>
                      </a:r>
                      <a:endParaRPr lang="en-US" sz="16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   294,954,000 </a:t>
                      </a:r>
                      <a:endParaRPr lang="en-US" sz="16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   60,529,821 </a:t>
                      </a:r>
                      <a:endParaRPr lang="en-US" sz="16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   44,387,575 </a:t>
                      </a:r>
                      <a:endParaRPr lang="en-US" sz="16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   22,987,870 </a:t>
                      </a:r>
                      <a:endParaRPr lang="en-US" sz="16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   422,859,267 </a:t>
                      </a:r>
                      <a:endParaRPr lang="en-US" sz="16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1" marR="59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Wider Implications of </a:t>
            </a:r>
            <a:r>
              <a:rPr lang="en-US" sz="4000" dirty="0" smtClean="0"/>
              <a:t>Disease</a:t>
            </a:r>
            <a:r>
              <a:rPr lang="en-US" sz="3600" dirty="0" smtClean="0"/>
              <a:t> Complex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228600" y="533400"/>
          <a:ext cx="85344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4419600" y="6019800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24001" t="46561" r="22079" b="14400"/>
          <a:stretch>
            <a:fillRect/>
          </a:stretch>
        </p:blipFill>
        <p:spPr bwMode="auto">
          <a:xfrm>
            <a:off x="-914400" y="0"/>
            <a:ext cx="12628563" cy="914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3" name="Freeform 22"/>
          <p:cNvSpPr/>
          <p:nvPr/>
        </p:nvSpPr>
        <p:spPr>
          <a:xfrm rot="18823251">
            <a:off x="6327057" y="3332758"/>
            <a:ext cx="435757" cy="660506"/>
          </a:xfrm>
          <a:custGeom>
            <a:avLst/>
            <a:gdLst>
              <a:gd name="connsiteX0" fmla="*/ 407963 w 407963"/>
              <a:gd name="connsiteY0" fmla="*/ 0 h 561374"/>
              <a:gd name="connsiteX1" fmla="*/ 323557 w 407963"/>
              <a:gd name="connsiteY1" fmla="*/ 14067 h 561374"/>
              <a:gd name="connsiteX2" fmla="*/ 267286 w 407963"/>
              <a:gd name="connsiteY2" fmla="*/ 70338 h 561374"/>
              <a:gd name="connsiteX3" fmla="*/ 154745 w 407963"/>
              <a:gd name="connsiteY3" fmla="*/ 98473 h 561374"/>
              <a:gd name="connsiteX4" fmla="*/ 126609 w 407963"/>
              <a:gd name="connsiteY4" fmla="*/ 126609 h 561374"/>
              <a:gd name="connsiteX5" fmla="*/ 84406 w 407963"/>
              <a:gd name="connsiteY5" fmla="*/ 140677 h 561374"/>
              <a:gd name="connsiteX6" fmla="*/ 28136 w 407963"/>
              <a:gd name="connsiteY6" fmla="*/ 225083 h 561374"/>
              <a:gd name="connsiteX7" fmla="*/ 14068 w 407963"/>
              <a:gd name="connsiteY7" fmla="*/ 309489 h 561374"/>
              <a:gd name="connsiteX8" fmla="*/ 0 w 407963"/>
              <a:gd name="connsiteY8" fmla="*/ 379827 h 561374"/>
              <a:gd name="connsiteX9" fmla="*/ 14068 w 407963"/>
              <a:gd name="connsiteY9" fmla="*/ 464233 h 561374"/>
              <a:gd name="connsiteX10" fmla="*/ 42203 w 407963"/>
              <a:gd name="connsiteY10" fmla="*/ 548640 h 561374"/>
              <a:gd name="connsiteX11" fmla="*/ 239151 w 407963"/>
              <a:gd name="connsiteY11" fmla="*/ 506437 h 561374"/>
              <a:gd name="connsiteX12" fmla="*/ 295422 w 407963"/>
              <a:gd name="connsiteY12" fmla="*/ 450166 h 561374"/>
              <a:gd name="connsiteX13" fmla="*/ 323557 w 407963"/>
              <a:gd name="connsiteY13" fmla="*/ 422030 h 561374"/>
              <a:gd name="connsiteX14" fmla="*/ 351693 w 407963"/>
              <a:gd name="connsiteY14" fmla="*/ 337624 h 561374"/>
              <a:gd name="connsiteX15" fmla="*/ 337625 w 407963"/>
              <a:gd name="connsiteY15" fmla="*/ 70338 h 56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7963" h="561374">
                <a:moveTo>
                  <a:pt x="407963" y="0"/>
                </a:moveTo>
                <a:cubicBezTo>
                  <a:pt x="379828" y="4689"/>
                  <a:pt x="349069" y="1311"/>
                  <a:pt x="323557" y="14067"/>
                </a:cubicBezTo>
                <a:cubicBezTo>
                  <a:pt x="299831" y="25930"/>
                  <a:pt x="292451" y="61949"/>
                  <a:pt x="267286" y="70338"/>
                </a:cubicBezTo>
                <a:cubicBezTo>
                  <a:pt x="202400" y="91967"/>
                  <a:pt x="239624" y="81498"/>
                  <a:pt x="154745" y="98473"/>
                </a:cubicBezTo>
                <a:cubicBezTo>
                  <a:pt x="145366" y="107852"/>
                  <a:pt x="137982" y="119785"/>
                  <a:pt x="126609" y="126609"/>
                </a:cubicBezTo>
                <a:cubicBezTo>
                  <a:pt x="113894" y="134238"/>
                  <a:pt x="94891" y="130192"/>
                  <a:pt x="84406" y="140677"/>
                </a:cubicBezTo>
                <a:cubicBezTo>
                  <a:pt x="60496" y="164587"/>
                  <a:pt x="28136" y="225083"/>
                  <a:pt x="28136" y="225083"/>
                </a:cubicBezTo>
                <a:cubicBezTo>
                  <a:pt x="23447" y="253218"/>
                  <a:pt x="19171" y="281426"/>
                  <a:pt x="14068" y="309489"/>
                </a:cubicBezTo>
                <a:cubicBezTo>
                  <a:pt x="9791" y="333014"/>
                  <a:pt x="0" y="355917"/>
                  <a:pt x="0" y="379827"/>
                </a:cubicBezTo>
                <a:cubicBezTo>
                  <a:pt x="0" y="408350"/>
                  <a:pt x="7150" y="436561"/>
                  <a:pt x="14068" y="464233"/>
                </a:cubicBezTo>
                <a:cubicBezTo>
                  <a:pt x="21261" y="493005"/>
                  <a:pt x="42203" y="548640"/>
                  <a:pt x="42203" y="548640"/>
                </a:cubicBezTo>
                <a:cubicBezTo>
                  <a:pt x="148826" y="538947"/>
                  <a:pt x="175057" y="561374"/>
                  <a:pt x="239151" y="506437"/>
                </a:cubicBezTo>
                <a:cubicBezTo>
                  <a:pt x="259291" y="489174"/>
                  <a:pt x="276665" y="468923"/>
                  <a:pt x="295422" y="450166"/>
                </a:cubicBezTo>
                <a:lnTo>
                  <a:pt x="323557" y="422030"/>
                </a:lnTo>
                <a:cubicBezTo>
                  <a:pt x="332936" y="393895"/>
                  <a:pt x="353543" y="367224"/>
                  <a:pt x="351693" y="337624"/>
                </a:cubicBezTo>
                <a:cubicBezTo>
                  <a:pt x="336747" y="98501"/>
                  <a:pt x="337625" y="187715"/>
                  <a:pt x="337625" y="7033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625850" y="3475038"/>
            <a:ext cx="2562225" cy="949325"/>
          </a:xfrm>
          <a:custGeom>
            <a:avLst/>
            <a:gdLst>
              <a:gd name="connsiteX0" fmla="*/ 2479139 w 2561434"/>
              <a:gd name="connsiteY0" fmla="*/ 140677 h 950096"/>
              <a:gd name="connsiteX1" fmla="*/ 2310327 w 2561434"/>
              <a:gd name="connsiteY1" fmla="*/ 70338 h 950096"/>
              <a:gd name="connsiteX2" fmla="*/ 1789823 w 2561434"/>
              <a:gd name="connsiteY2" fmla="*/ 14068 h 950096"/>
              <a:gd name="connsiteX3" fmla="*/ 1578807 w 2561434"/>
              <a:gd name="connsiteY3" fmla="*/ 0 h 950096"/>
              <a:gd name="connsiteX4" fmla="*/ 1142709 w 2561434"/>
              <a:gd name="connsiteY4" fmla="*/ 14068 h 950096"/>
              <a:gd name="connsiteX5" fmla="*/ 1100506 w 2561434"/>
              <a:gd name="connsiteY5" fmla="*/ 28135 h 950096"/>
              <a:gd name="connsiteX6" fmla="*/ 1044235 w 2561434"/>
              <a:gd name="connsiteY6" fmla="*/ 42203 h 950096"/>
              <a:gd name="connsiteX7" fmla="*/ 1002032 w 2561434"/>
              <a:gd name="connsiteY7" fmla="*/ 70338 h 950096"/>
              <a:gd name="connsiteX8" fmla="*/ 847287 w 2561434"/>
              <a:gd name="connsiteY8" fmla="*/ 98474 h 950096"/>
              <a:gd name="connsiteX9" fmla="*/ 706610 w 2561434"/>
              <a:gd name="connsiteY9" fmla="*/ 154745 h 950096"/>
              <a:gd name="connsiteX10" fmla="*/ 664407 w 2561434"/>
              <a:gd name="connsiteY10" fmla="*/ 168812 h 950096"/>
              <a:gd name="connsiteX11" fmla="*/ 594069 w 2561434"/>
              <a:gd name="connsiteY11" fmla="*/ 211015 h 950096"/>
              <a:gd name="connsiteX12" fmla="*/ 509663 w 2561434"/>
              <a:gd name="connsiteY12" fmla="*/ 253218 h 950096"/>
              <a:gd name="connsiteX13" fmla="*/ 467459 w 2561434"/>
              <a:gd name="connsiteY13" fmla="*/ 281354 h 950096"/>
              <a:gd name="connsiteX14" fmla="*/ 411189 w 2561434"/>
              <a:gd name="connsiteY14" fmla="*/ 337625 h 950096"/>
              <a:gd name="connsiteX15" fmla="*/ 298647 w 2561434"/>
              <a:gd name="connsiteY15" fmla="*/ 393895 h 950096"/>
              <a:gd name="connsiteX16" fmla="*/ 172038 w 2561434"/>
              <a:gd name="connsiteY16" fmla="*/ 450166 h 950096"/>
              <a:gd name="connsiteX17" fmla="*/ 115767 w 2561434"/>
              <a:gd name="connsiteY17" fmla="*/ 520505 h 950096"/>
              <a:gd name="connsiteX18" fmla="*/ 87632 w 2561434"/>
              <a:gd name="connsiteY18" fmla="*/ 576775 h 950096"/>
              <a:gd name="connsiteX19" fmla="*/ 59496 w 2561434"/>
              <a:gd name="connsiteY19" fmla="*/ 604911 h 950096"/>
              <a:gd name="connsiteX20" fmla="*/ 17293 w 2561434"/>
              <a:gd name="connsiteY20" fmla="*/ 689317 h 950096"/>
              <a:gd name="connsiteX21" fmla="*/ 3226 w 2561434"/>
              <a:gd name="connsiteY21" fmla="*/ 886265 h 950096"/>
              <a:gd name="connsiteX22" fmla="*/ 17293 w 2561434"/>
              <a:gd name="connsiteY22" fmla="*/ 942535 h 950096"/>
              <a:gd name="connsiteX23" fmla="*/ 59496 w 2561434"/>
              <a:gd name="connsiteY23" fmla="*/ 914400 h 950096"/>
              <a:gd name="connsiteX24" fmla="*/ 87632 w 2561434"/>
              <a:gd name="connsiteY24" fmla="*/ 886265 h 950096"/>
              <a:gd name="connsiteX25" fmla="*/ 129835 w 2561434"/>
              <a:gd name="connsiteY25" fmla="*/ 872197 h 950096"/>
              <a:gd name="connsiteX26" fmla="*/ 214241 w 2561434"/>
              <a:gd name="connsiteY26" fmla="*/ 829994 h 950096"/>
              <a:gd name="connsiteX27" fmla="*/ 284579 w 2561434"/>
              <a:gd name="connsiteY27" fmla="*/ 773723 h 950096"/>
              <a:gd name="connsiteX28" fmla="*/ 326783 w 2561434"/>
              <a:gd name="connsiteY28" fmla="*/ 759655 h 950096"/>
              <a:gd name="connsiteX29" fmla="*/ 368986 w 2561434"/>
              <a:gd name="connsiteY29" fmla="*/ 717452 h 950096"/>
              <a:gd name="connsiteX30" fmla="*/ 397121 w 2561434"/>
              <a:gd name="connsiteY30" fmla="*/ 675249 h 950096"/>
              <a:gd name="connsiteX31" fmla="*/ 439324 w 2561434"/>
              <a:gd name="connsiteY31" fmla="*/ 661182 h 950096"/>
              <a:gd name="connsiteX32" fmla="*/ 523730 w 2561434"/>
              <a:gd name="connsiteY32" fmla="*/ 590843 h 950096"/>
              <a:gd name="connsiteX33" fmla="*/ 551866 w 2561434"/>
              <a:gd name="connsiteY33" fmla="*/ 562708 h 950096"/>
              <a:gd name="connsiteX34" fmla="*/ 608136 w 2561434"/>
              <a:gd name="connsiteY34" fmla="*/ 534572 h 950096"/>
              <a:gd name="connsiteX35" fmla="*/ 650339 w 2561434"/>
              <a:gd name="connsiteY35" fmla="*/ 506437 h 950096"/>
              <a:gd name="connsiteX36" fmla="*/ 692543 w 2561434"/>
              <a:gd name="connsiteY36" fmla="*/ 492369 h 950096"/>
              <a:gd name="connsiteX37" fmla="*/ 734746 w 2561434"/>
              <a:gd name="connsiteY37" fmla="*/ 464234 h 950096"/>
              <a:gd name="connsiteX38" fmla="*/ 776949 w 2561434"/>
              <a:gd name="connsiteY38" fmla="*/ 450166 h 950096"/>
              <a:gd name="connsiteX39" fmla="*/ 847287 w 2561434"/>
              <a:gd name="connsiteY39" fmla="*/ 393895 h 950096"/>
              <a:gd name="connsiteX40" fmla="*/ 945761 w 2561434"/>
              <a:gd name="connsiteY40" fmla="*/ 337625 h 950096"/>
              <a:gd name="connsiteX41" fmla="*/ 987964 w 2561434"/>
              <a:gd name="connsiteY41" fmla="*/ 309489 h 950096"/>
              <a:gd name="connsiteX42" fmla="*/ 1044235 w 2561434"/>
              <a:gd name="connsiteY42" fmla="*/ 295422 h 950096"/>
              <a:gd name="connsiteX43" fmla="*/ 1649146 w 2561434"/>
              <a:gd name="connsiteY43" fmla="*/ 253218 h 950096"/>
              <a:gd name="connsiteX44" fmla="*/ 2310327 w 2561434"/>
              <a:gd name="connsiteY44" fmla="*/ 225083 h 950096"/>
              <a:gd name="connsiteX45" fmla="*/ 2521343 w 2561434"/>
              <a:gd name="connsiteY45" fmla="*/ 211015 h 950096"/>
              <a:gd name="connsiteX46" fmla="*/ 2535410 w 2561434"/>
              <a:gd name="connsiteY46" fmla="*/ 154745 h 95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61434" h="950096">
                <a:moveTo>
                  <a:pt x="2479139" y="140677"/>
                </a:moveTo>
                <a:cubicBezTo>
                  <a:pt x="2419365" y="114111"/>
                  <a:pt x="2370533" y="87539"/>
                  <a:pt x="2310327" y="70338"/>
                </a:cubicBezTo>
                <a:cubicBezTo>
                  <a:pt x="2143732" y="22740"/>
                  <a:pt x="1948472" y="24645"/>
                  <a:pt x="1789823" y="14068"/>
                </a:cubicBezTo>
                <a:lnTo>
                  <a:pt x="1578807" y="0"/>
                </a:lnTo>
                <a:cubicBezTo>
                  <a:pt x="1433441" y="4689"/>
                  <a:pt x="1287900" y="5527"/>
                  <a:pt x="1142709" y="14068"/>
                </a:cubicBezTo>
                <a:cubicBezTo>
                  <a:pt x="1127906" y="14939"/>
                  <a:pt x="1114764" y="24061"/>
                  <a:pt x="1100506" y="28135"/>
                </a:cubicBezTo>
                <a:cubicBezTo>
                  <a:pt x="1081916" y="33446"/>
                  <a:pt x="1062992" y="37514"/>
                  <a:pt x="1044235" y="42203"/>
                </a:cubicBezTo>
                <a:cubicBezTo>
                  <a:pt x="1030167" y="51581"/>
                  <a:pt x="1017154" y="62777"/>
                  <a:pt x="1002032" y="70338"/>
                </a:cubicBezTo>
                <a:cubicBezTo>
                  <a:pt x="958659" y="92024"/>
                  <a:pt x="886086" y="93624"/>
                  <a:pt x="847287" y="98474"/>
                </a:cubicBezTo>
                <a:cubicBezTo>
                  <a:pt x="764493" y="139870"/>
                  <a:pt x="810906" y="119980"/>
                  <a:pt x="706610" y="154745"/>
                </a:cubicBezTo>
                <a:lnTo>
                  <a:pt x="664407" y="168812"/>
                </a:lnTo>
                <a:cubicBezTo>
                  <a:pt x="609452" y="223769"/>
                  <a:pt x="667117" y="174491"/>
                  <a:pt x="594069" y="211015"/>
                </a:cubicBezTo>
                <a:cubicBezTo>
                  <a:pt x="484987" y="265556"/>
                  <a:pt x="615741" y="217860"/>
                  <a:pt x="509663" y="253218"/>
                </a:cubicBezTo>
                <a:cubicBezTo>
                  <a:pt x="495595" y="262597"/>
                  <a:pt x="480296" y="270351"/>
                  <a:pt x="467459" y="281354"/>
                </a:cubicBezTo>
                <a:cubicBezTo>
                  <a:pt x="447319" y="298617"/>
                  <a:pt x="433260" y="322911"/>
                  <a:pt x="411189" y="337625"/>
                </a:cubicBezTo>
                <a:cubicBezTo>
                  <a:pt x="376291" y="360890"/>
                  <a:pt x="333544" y="370630"/>
                  <a:pt x="298647" y="393895"/>
                </a:cubicBezTo>
                <a:cubicBezTo>
                  <a:pt x="231768" y="438482"/>
                  <a:pt x="272484" y="416684"/>
                  <a:pt x="172038" y="450166"/>
                </a:cubicBezTo>
                <a:cubicBezTo>
                  <a:pt x="141230" y="480975"/>
                  <a:pt x="139428" y="479099"/>
                  <a:pt x="115767" y="520505"/>
                </a:cubicBezTo>
                <a:cubicBezTo>
                  <a:pt x="105363" y="538713"/>
                  <a:pt x="99264" y="559326"/>
                  <a:pt x="87632" y="576775"/>
                </a:cubicBezTo>
                <a:cubicBezTo>
                  <a:pt x="80275" y="587811"/>
                  <a:pt x="67782" y="594554"/>
                  <a:pt x="59496" y="604911"/>
                </a:cubicBezTo>
                <a:cubicBezTo>
                  <a:pt x="28330" y="643868"/>
                  <a:pt x="32151" y="644743"/>
                  <a:pt x="17293" y="689317"/>
                </a:cubicBezTo>
                <a:cubicBezTo>
                  <a:pt x="12604" y="754966"/>
                  <a:pt x="3226" y="820448"/>
                  <a:pt x="3226" y="886265"/>
                </a:cubicBezTo>
                <a:cubicBezTo>
                  <a:pt x="3226" y="905599"/>
                  <a:pt x="0" y="933889"/>
                  <a:pt x="17293" y="942535"/>
                </a:cubicBezTo>
                <a:cubicBezTo>
                  <a:pt x="32415" y="950096"/>
                  <a:pt x="46294" y="924962"/>
                  <a:pt x="59496" y="914400"/>
                </a:cubicBezTo>
                <a:cubicBezTo>
                  <a:pt x="69853" y="906115"/>
                  <a:pt x="76259" y="893089"/>
                  <a:pt x="87632" y="886265"/>
                </a:cubicBezTo>
                <a:cubicBezTo>
                  <a:pt x="100348" y="878636"/>
                  <a:pt x="116572" y="878829"/>
                  <a:pt x="129835" y="872197"/>
                </a:cubicBezTo>
                <a:cubicBezTo>
                  <a:pt x="238917" y="817656"/>
                  <a:pt x="108162" y="865354"/>
                  <a:pt x="214241" y="829994"/>
                </a:cubicBezTo>
                <a:cubicBezTo>
                  <a:pt x="240411" y="803823"/>
                  <a:pt x="249085" y="791470"/>
                  <a:pt x="284579" y="773723"/>
                </a:cubicBezTo>
                <a:cubicBezTo>
                  <a:pt x="297842" y="767091"/>
                  <a:pt x="312715" y="764344"/>
                  <a:pt x="326783" y="759655"/>
                </a:cubicBezTo>
                <a:cubicBezTo>
                  <a:pt x="340851" y="745587"/>
                  <a:pt x="356250" y="732736"/>
                  <a:pt x="368986" y="717452"/>
                </a:cubicBezTo>
                <a:cubicBezTo>
                  <a:pt x="379810" y="704464"/>
                  <a:pt x="383919" y="685811"/>
                  <a:pt x="397121" y="675249"/>
                </a:cubicBezTo>
                <a:cubicBezTo>
                  <a:pt x="408700" y="665986"/>
                  <a:pt x="425256" y="665871"/>
                  <a:pt x="439324" y="661182"/>
                </a:cubicBezTo>
                <a:cubicBezTo>
                  <a:pt x="527475" y="543646"/>
                  <a:pt x="435851" y="643570"/>
                  <a:pt x="523730" y="590843"/>
                </a:cubicBezTo>
                <a:cubicBezTo>
                  <a:pt x="535103" y="584019"/>
                  <a:pt x="540830" y="570065"/>
                  <a:pt x="551866" y="562708"/>
                </a:cubicBezTo>
                <a:cubicBezTo>
                  <a:pt x="569315" y="551075"/>
                  <a:pt x="589928" y="544977"/>
                  <a:pt x="608136" y="534572"/>
                </a:cubicBezTo>
                <a:cubicBezTo>
                  <a:pt x="622815" y="526184"/>
                  <a:pt x="635217" y="513998"/>
                  <a:pt x="650339" y="506437"/>
                </a:cubicBezTo>
                <a:cubicBezTo>
                  <a:pt x="663602" y="499805"/>
                  <a:pt x="679280" y="499001"/>
                  <a:pt x="692543" y="492369"/>
                </a:cubicBezTo>
                <a:cubicBezTo>
                  <a:pt x="707665" y="484808"/>
                  <a:pt x="719624" y="471795"/>
                  <a:pt x="734746" y="464234"/>
                </a:cubicBezTo>
                <a:cubicBezTo>
                  <a:pt x="748009" y="457602"/>
                  <a:pt x="763686" y="456798"/>
                  <a:pt x="776949" y="450166"/>
                </a:cubicBezTo>
                <a:cubicBezTo>
                  <a:pt x="834686" y="421297"/>
                  <a:pt x="803668" y="428790"/>
                  <a:pt x="847287" y="393895"/>
                </a:cubicBezTo>
                <a:cubicBezTo>
                  <a:pt x="890128" y="359622"/>
                  <a:pt x="895219" y="366506"/>
                  <a:pt x="945761" y="337625"/>
                </a:cubicBezTo>
                <a:cubicBezTo>
                  <a:pt x="960441" y="329237"/>
                  <a:pt x="972424" y="316149"/>
                  <a:pt x="987964" y="309489"/>
                </a:cubicBezTo>
                <a:cubicBezTo>
                  <a:pt x="1005735" y="301873"/>
                  <a:pt x="1025164" y="298601"/>
                  <a:pt x="1044235" y="295422"/>
                </a:cubicBezTo>
                <a:cubicBezTo>
                  <a:pt x="1316154" y="250102"/>
                  <a:pt x="1297461" y="265345"/>
                  <a:pt x="1649146" y="253218"/>
                </a:cubicBezTo>
                <a:cubicBezTo>
                  <a:pt x="1917765" y="199496"/>
                  <a:pt x="1653535" y="248129"/>
                  <a:pt x="2310327" y="225083"/>
                </a:cubicBezTo>
                <a:cubicBezTo>
                  <a:pt x="2380778" y="222611"/>
                  <a:pt x="2451004" y="215704"/>
                  <a:pt x="2521343" y="211015"/>
                </a:cubicBezTo>
                <a:cubicBezTo>
                  <a:pt x="2553156" y="163294"/>
                  <a:pt x="2561434" y="180767"/>
                  <a:pt x="2535410" y="15474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432175" y="4725988"/>
            <a:ext cx="2200275" cy="1660525"/>
          </a:xfrm>
          <a:custGeom>
            <a:avLst/>
            <a:gdLst>
              <a:gd name="connsiteX0" fmla="*/ 154745 w 2200236"/>
              <a:gd name="connsiteY0" fmla="*/ 0 h 1659987"/>
              <a:gd name="connsiteX1" fmla="*/ 126609 w 2200236"/>
              <a:gd name="connsiteY1" fmla="*/ 56270 h 1659987"/>
              <a:gd name="connsiteX2" fmla="*/ 84406 w 2200236"/>
              <a:gd name="connsiteY2" fmla="*/ 98473 h 1659987"/>
              <a:gd name="connsiteX3" fmla="*/ 42203 w 2200236"/>
              <a:gd name="connsiteY3" fmla="*/ 211015 h 1659987"/>
              <a:gd name="connsiteX4" fmla="*/ 14068 w 2200236"/>
              <a:gd name="connsiteY4" fmla="*/ 267286 h 1659987"/>
              <a:gd name="connsiteX5" fmla="*/ 0 w 2200236"/>
              <a:gd name="connsiteY5" fmla="*/ 351692 h 1659987"/>
              <a:gd name="connsiteX6" fmla="*/ 28135 w 2200236"/>
              <a:gd name="connsiteY6" fmla="*/ 576775 h 1659987"/>
              <a:gd name="connsiteX7" fmla="*/ 56271 w 2200236"/>
              <a:gd name="connsiteY7" fmla="*/ 689317 h 1659987"/>
              <a:gd name="connsiteX8" fmla="*/ 70338 w 2200236"/>
              <a:gd name="connsiteY8" fmla="*/ 801858 h 1659987"/>
              <a:gd name="connsiteX9" fmla="*/ 98474 w 2200236"/>
              <a:gd name="connsiteY9" fmla="*/ 886264 h 1659987"/>
              <a:gd name="connsiteX10" fmla="*/ 112541 w 2200236"/>
              <a:gd name="connsiteY10" fmla="*/ 942535 h 1659987"/>
              <a:gd name="connsiteX11" fmla="*/ 140677 w 2200236"/>
              <a:gd name="connsiteY11" fmla="*/ 998806 h 1659987"/>
              <a:gd name="connsiteX12" fmla="*/ 154745 w 2200236"/>
              <a:gd name="connsiteY12" fmla="*/ 1041009 h 1659987"/>
              <a:gd name="connsiteX13" fmla="*/ 196948 w 2200236"/>
              <a:gd name="connsiteY13" fmla="*/ 1097280 h 1659987"/>
              <a:gd name="connsiteX14" fmla="*/ 211015 w 2200236"/>
              <a:gd name="connsiteY14" fmla="*/ 1153550 h 1659987"/>
              <a:gd name="connsiteX15" fmla="*/ 267286 w 2200236"/>
              <a:gd name="connsiteY15" fmla="*/ 1223889 h 1659987"/>
              <a:gd name="connsiteX16" fmla="*/ 309489 w 2200236"/>
              <a:gd name="connsiteY16" fmla="*/ 1294227 h 1659987"/>
              <a:gd name="connsiteX17" fmla="*/ 379828 w 2200236"/>
              <a:gd name="connsiteY17" fmla="*/ 1364566 h 1659987"/>
              <a:gd name="connsiteX18" fmla="*/ 422031 w 2200236"/>
              <a:gd name="connsiteY18" fmla="*/ 1406769 h 1659987"/>
              <a:gd name="connsiteX19" fmla="*/ 464234 w 2200236"/>
              <a:gd name="connsiteY19" fmla="*/ 1434904 h 1659987"/>
              <a:gd name="connsiteX20" fmla="*/ 534572 w 2200236"/>
              <a:gd name="connsiteY20" fmla="*/ 1505243 h 1659987"/>
              <a:gd name="connsiteX21" fmla="*/ 604911 w 2200236"/>
              <a:gd name="connsiteY21" fmla="*/ 1575581 h 1659987"/>
              <a:gd name="connsiteX22" fmla="*/ 689317 w 2200236"/>
              <a:gd name="connsiteY22" fmla="*/ 1645920 h 1659987"/>
              <a:gd name="connsiteX23" fmla="*/ 815926 w 2200236"/>
              <a:gd name="connsiteY23" fmla="*/ 1659987 h 1659987"/>
              <a:gd name="connsiteX24" fmla="*/ 1125415 w 2200236"/>
              <a:gd name="connsiteY24" fmla="*/ 1645920 h 1659987"/>
              <a:gd name="connsiteX25" fmla="*/ 1223889 w 2200236"/>
              <a:gd name="connsiteY25" fmla="*/ 1617784 h 1659987"/>
              <a:gd name="connsiteX26" fmla="*/ 1280160 w 2200236"/>
              <a:gd name="connsiteY26" fmla="*/ 1603717 h 1659987"/>
              <a:gd name="connsiteX27" fmla="*/ 1336431 w 2200236"/>
              <a:gd name="connsiteY27" fmla="*/ 1575581 h 1659987"/>
              <a:gd name="connsiteX28" fmla="*/ 1392701 w 2200236"/>
              <a:gd name="connsiteY28" fmla="*/ 1561513 h 1659987"/>
              <a:gd name="connsiteX29" fmla="*/ 1505243 w 2200236"/>
              <a:gd name="connsiteY29" fmla="*/ 1519310 h 1659987"/>
              <a:gd name="connsiteX30" fmla="*/ 1561514 w 2200236"/>
              <a:gd name="connsiteY30" fmla="*/ 1491175 h 1659987"/>
              <a:gd name="connsiteX31" fmla="*/ 1617785 w 2200236"/>
              <a:gd name="connsiteY31" fmla="*/ 1477107 h 1659987"/>
              <a:gd name="connsiteX32" fmla="*/ 1659988 w 2200236"/>
              <a:gd name="connsiteY32" fmla="*/ 1448972 h 1659987"/>
              <a:gd name="connsiteX33" fmla="*/ 1786597 w 2200236"/>
              <a:gd name="connsiteY33" fmla="*/ 1406769 h 1659987"/>
              <a:gd name="connsiteX34" fmla="*/ 1885071 w 2200236"/>
              <a:gd name="connsiteY34" fmla="*/ 1378633 h 1659987"/>
              <a:gd name="connsiteX35" fmla="*/ 1997612 w 2200236"/>
              <a:gd name="connsiteY35" fmla="*/ 1322363 h 1659987"/>
              <a:gd name="connsiteX36" fmla="*/ 2096086 w 2200236"/>
              <a:gd name="connsiteY36" fmla="*/ 1266092 h 1659987"/>
              <a:gd name="connsiteX37" fmla="*/ 2110154 w 2200236"/>
              <a:gd name="connsiteY37" fmla="*/ 1223889 h 1659987"/>
              <a:gd name="connsiteX38" fmla="*/ 2152357 w 2200236"/>
              <a:gd name="connsiteY38" fmla="*/ 1139483 h 1659987"/>
              <a:gd name="connsiteX39" fmla="*/ 2180492 w 2200236"/>
              <a:gd name="connsiteY39" fmla="*/ 1026941 h 1659987"/>
              <a:gd name="connsiteX40" fmla="*/ 2124221 w 2200236"/>
              <a:gd name="connsiteY40" fmla="*/ 872197 h 1659987"/>
              <a:gd name="connsiteX41" fmla="*/ 2082018 w 2200236"/>
              <a:gd name="connsiteY41" fmla="*/ 858129 h 1659987"/>
              <a:gd name="connsiteX42" fmla="*/ 1899138 w 2200236"/>
              <a:gd name="connsiteY42" fmla="*/ 872197 h 1659987"/>
              <a:gd name="connsiteX43" fmla="*/ 1744394 w 2200236"/>
              <a:gd name="connsiteY43" fmla="*/ 956603 h 1659987"/>
              <a:gd name="connsiteX44" fmla="*/ 1688123 w 2200236"/>
              <a:gd name="connsiteY44" fmla="*/ 984738 h 1659987"/>
              <a:gd name="connsiteX45" fmla="*/ 1645920 w 2200236"/>
              <a:gd name="connsiteY45" fmla="*/ 1012873 h 1659987"/>
              <a:gd name="connsiteX46" fmla="*/ 1547446 w 2200236"/>
              <a:gd name="connsiteY46" fmla="*/ 1041009 h 1659987"/>
              <a:gd name="connsiteX47" fmla="*/ 1505243 w 2200236"/>
              <a:gd name="connsiteY47" fmla="*/ 1069144 h 1659987"/>
              <a:gd name="connsiteX48" fmla="*/ 1463040 w 2200236"/>
              <a:gd name="connsiteY48" fmla="*/ 1083212 h 1659987"/>
              <a:gd name="connsiteX49" fmla="*/ 1336431 w 2200236"/>
              <a:gd name="connsiteY49" fmla="*/ 1153550 h 1659987"/>
              <a:gd name="connsiteX50" fmla="*/ 1294228 w 2200236"/>
              <a:gd name="connsiteY50" fmla="*/ 1181686 h 1659987"/>
              <a:gd name="connsiteX51" fmla="*/ 1266092 w 2200236"/>
              <a:gd name="connsiteY51" fmla="*/ 1209821 h 1659987"/>
              <a:gd name="connsiteX52" fmla="*/ 1209821 w 2200236"/>
              <a:gd name="connsiteY52" fmla="*/ 1223889 h 1659987"/>
              <a:gd name="connsiteX53" fmla="*/ 844061 w 2200236"/>
              <a:gd name="connsiteY53" fmla="*/ 1209821 h 1659987"/>
              <a:gd name="connsiteX54" fmla="*/ 801858 w 2200236"/>
              <a:gd name="connsiteY54" fmla="*/ 1181686 h 1659987"/>
              <a:gd name="connsiteX55" fmla="*/ 745588 w 2200236"/>
              <a:gd name="connsiteY55" fmla="*/ 1153550 h 1659987"/>
              <a:gd name="connsiteX56" fmla="*/ 703385 w 2200236"/>
              <a:gd name="connsiteY56" fmla="*/ 1111347 h 1659987"/>
              <a:gd name="connsiteX57" fmla="*/ 633046 w 2200236"/>
              <a:gd name="connsiteY57" fmla="*/ 1097280 h 1659987"/>
              <a:gd name="connsiteX58" fmla="*/ 576775 w 2200236"/>
              <a:gd name="connsiteY58" fmla="*/ 1041009 h 1659987"/>
              <a:gd name="connsiteX59" fmla="*/ 534572 w 2200236"/>
              <a:gd name="connsiteY59" fmla="*/ 998806 h 1659987"/>
              <a:gd name="connsiteX60" fmla="*/ 492369 w 2200236"/>
              <a:gd name="connsiteY60" fmla="*/ 970670 h 1659987"/>
              <a:gd name="connsiteX61" fmla="*/ 450166 w 2200236"/>
              <a:gd name="connsiteY61" fmla="*/ 914400 h 1659987"/>
              <a:gd name="connsiteX62" fmla="*/ 379828 w 2200236"/>
              <a:gd name="connsiteY62" fmla="*/ 858129 h 1659987"/>
              <a:gd name="connsiteX63" fmla="*/ 323557 w 2200236"/>
              <a:gd name="connsiteY63" fmla="*/ 759655 h 1659987"/>
              <a:gd name="connsiteX64" fmla="*/ 267286 w 2200236"/>
              <a:gd name="connsiteY64" fmla="*/ 661181 h 1659987"/>
              <a:gd name="connsiteX65" fmla="*/ 225083 w 2200236"/>
              <a:gd name="connsiteY65" fmla="*/ 562707 h 1659987"/>
              <a:gd name="connsiteX66" fmla="*/ 211015 w 2200236"/>
              <a:gd name="connsiteY66" fmla="*/ 520504 h 1659987"/>
              <a:gd name="connsiteX67" fmla="*/ 182880 w 2200236"/>
              <a:gd name="connsiteY67" fmla="*/ 464233 h 1659987"/>
              <a:gd name="connsiteX68" fmla="*/ 154745 w 2200236"/>
              <a:gd name="connsiteY68" fmla="*/ 422030 h 1659987"/>
              <a:gd name="connsiteX69" fmla="*/ 126609 w 2200236"/>
              <a:gd name="connsiteY69" fmla="*/ 323557 h 1659987"/>
              <a:gd name="connsiteX70" fmla="*/ 112541 w 2200236"/>
              <a:gd name="connsiteY70" fmla="*/ 281353 h 1659987"/>
              <a:gd name="connsiteX71" fmla="*/ 98474 w 2200236"/>
              <a:gd name="connsiteY71" fmla="*/ 56270 h 165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200236" h="1659987">
                <a:moveTo>
                  <a:pt x="154745" y="0"/>
                </a:moveTo>
                <a:cubicBezTo>
                  <a:pt x="145366" y="18757"/>
                  <a:pt x="138798" y="39206"/>
                  <a:pt x="126609" y="56270"/>
                </a:cubicBezTo>
                <a:cubicBezTo>
                  <a:pt x="115045" y="72459"/>
                  <a:pt x="94950" y="81602"/>
                  <a:pt x="84406" y="98473"/>
                </a:cubicBezTo>
                <a:cubicBezTo>
                  <a:pt x="57916" y="140858"/>
                  <a:pt x="60057" y="169356"/>
                  <a:pt x="42203" y="211015"/>
                </a:cubicBezTo>
                <a:cubicBezTo>
                  <a:pt x="33942" y="230290"/>
                  <a:pt x="23446" y="248529"/>
                  <a:pt x="14068" y="267286"/>
                </a:cubicBezTo>
                <a:cubicBezTo>
                  <a:pt x="9379" y="295421"/>
                  <a:pt x="0" y="323169"/>
                  <a:pt x="0" y="351692"/>
                </a:cubicBezTo>
                <a:cubicBezTo>
                  <a:pt x="0" y="509765"/>
                  <a:pt x="5740" y="475999"/>
                  <a:pt x="28135" y="576775"/>
                </a:cubicBezTo>
                <a:cubicBezTo>
                  <a:pt x="50768" y="678623"/>
                  <a:pt x="31134" y="613906"/>
                  <a:pt x="56271" y="689317"/>
                </a:cubicBezTo>
                <a:cubicBezTo>
                  <a:pt x="60960" y="726831"/>
                  <a:pt x="62417" y="764892"/>
                  <a:pt x="70338" y="801858"/>
                </a:cubicBezTo>
                <a:cubicBezTo>
                  <a:pt x="76552" y="830857"/>
                  <a:pt x="89952" y="857857"/>
                  <a:pt x="98474" y="886264"/>
                </a:cubicBezTo>
                <a:cubicBezTo>
                  <a:pt x="104030" y="904783"/>
                  <a:pt x="105752" y="924432"/>
                  <a:pt x="112541" y="942535"/>
                </a:cubicBezTo>
                <a:cubicBezTo>
                  <a:pt x="119904" y="962171"/>
                  <a:pt x="132416" y="979531"/>
                  <a:pt x="140677" y="998806"/>
                </a:cubicBezTo>
                <a:cubicBezTo>
                  <a:pt x="146518" y="1012436"/>
                  <a:pt x="147388" y="1028134"/>
                  <a:pt x="154745" y="1041009"/>
                </a:cubicBezTo>
                <a:cubicBezTo>
                  <a:pt x="166378" y="1061366"/>
                  <a:pt x="182880" y="1078523"/>
                  <a:pt x="196948" y="1097280"/>
                </a:cubicBezTo>
                <a:cubicBezTo>
                  <a:pt x="201637" y="1116037"/>
                  <a:pt x="203399" y="1135779"/>
                  <a:pt x="211015" y="1153550"/>
                </a:cubicBezTo>
                <a:cubicBezTo>
                  <a:pt x="236718" y="1213523"/>
                  <a:pt x="234876" y="1178515"/>
                  <a:pt x="267286" y="1223889"/>
                </a:cubicBezTo>
                <a:cubicBezTo>
                  <a:pt x="283178" y="1246139"/>
                  <a:pt x="292408" y="1272876"/>
                  <a:pt x="309489" y="1294227"/>
                </a:cubicBezTo>
                <a:cubicBezTo>
                  <a:pt x="330203" y="1320119"/>
                  <a:pt x="356382" y="1341120"/>
                  <a:pt x="379828" y="1364566"/>
                </a:cubicBezTo>
                <a:cubicBezTo>
                  <a:pt x="393896" y="1378634"/>
                  <a:pt x="405478" y="1395734"/>
                  <a:pt x="422031" y="1406769"/>
                </a:cubicBezTo>
                <a:cubicBezTo>
                  <a:pt x="436099" y="1416147"/>
                  <a:pt x="451510" y="1423771"/>
                  <a:pt x="464234" y="1434904"/>
                </a:cubicBezTo>
                <a:cubicBezTo>
                  <a:pt x="489188" y="1456739"/>
                  <a:pt x="511126" y="1481797"/>
                  <a:pt x="534572" y="1505243"/>
                </a:cubicBezTo>
                <a:lnTo>
                  <a:pt x="604911" y="1575581"/>
                </a:lnTo>
                <a:cubicBezTo>
                  <a:pt x="625455" y="1596125"/>
                  <a:pt x="665161" y="1638487"/>
                  <a:pt x="689317" y="1645920"/>
                </a:cubicBezTo>
                <a:cubicBezTo>
                  <a:pt x="729902" y="1658408"/>
                  <a:pt x="773723" y="1655298"/>
                  <a:pt x="815926" y="1659987"/>
                </a:cubicBezTo>
                <a:cubicBezTo>
                  <a:pt x="919089" y="1655298"/>
                  <a:pt x="1022450" y="1653840"/>
                  <a:pt x="1125415" y="1645920"/>
                </a:cubicBezTo>
                <a:cubicBezTo>
                  <a:pt x="1155507" y="1643605"/>
                  <a:pt x="1194455" y="1626193"/>
                  <a:pt x="1223889" y="1617784"/>
                </a:cubicBezTo>
                <a:cubicBezTo>
                  <a:pt x="1242479" y="1612473"/>
                  <a:pt x="1261403" y="1608406"/>
                  <a:pt x="1280160" y="1603717"/>
                </a:cubicBezTo>
                <a:cubicBezTo>
                  <a:pt x="1298917" y="1594338"/>
                  <a:pt x="1316795" y="1582945"/>
                  <a:pt x="1336431" y="1575581"/>
                </a:cubicBezTo>
                <a:cubicBezTo>
                  <a:pt x="1354534" y="1568792"/>
                  <a:pt x="1374930" y="1569129"/>
                  <a:pt x="1392701" y="1561513"/>
                </a:cubicBezTo>
                <a:cubicBezTo>
                  <a:pt x="1519482" y="1507178"/>
                  <a:pt x="1326853" y="1554989"/>
                  <a:pt x="1505243" y="1519310"/>
                </a:cubicBezTo>
                <a:cubicBezTo>
                  <a:pt x="1524000" y="1509932"/>
                  <a:pt x="1541878" y="1498538"/>
                  <a:pt x="1561514" y="1491175"/>
                </a:cubicBezTo>
                <a:cubicBezTo>
                  <a:pt x="1579617" y="1484386"/>
                  <a:pt x="1600014" y="1484723"/>
                  <a:pt x="1617785" y="1477107"/>
                </a:cubicBezTo>
                <a:cubicBezTo>
                  <a:pt x="1633325" y="1470447"/>
                  <a:pt x="1644381" y="1455475"/>
                  <a:pt x="1659988" y="1448972"/>
                </a:cubicBezTo>
                <a:cubicBezTo>
                  <a:pt x="1701052" y="1431862"/>
                  <a:pt x="1743439" y="1417559"/>
                  <a:pt x="1786597" y="1406769"/>
                </a:cubicBezTo>
                <a:cubicBezTo>
                  <a:pt x="1810476" y="1400799"/>
                  <a:pt x="1860403" y="1389846"/>
                  <a:pt x="1885071" y="1378633"/>
                </a:cubicBezTo>
                <a:cubicBezTo>
                  <a:pt x="1923253" y="1361278"/>
                  <a:pt x="1960098" y="1341120"/>
                  <a:pt x="1997612" y="1322363"/>
                </a:cubicBezTo>
                <a:cubicBezTo>
                  <a:pt x="2069001" y="1286668"/>
                  <a:pt x="2036437" y="1305857"/>
                  <a:pt x="2096086" y="1266092"/>
                </a:cubicBezTo>
                <a:cubicBezTo>
                  <a:pt x="2100775" y="1252024"/>
                  <a:pt x="2103522" y="1237152"/>
                  <a:pt x="2110154" y="1223889"/>
                </a:cubicBezTo>
                <a:cubicBezTo>
                  <a:pt x="2148567" y="1147064"/>
                  <a:pt x="2131142" y="1217270"/>
                  <a:pt x="2152357" y="1139483"/>
                </a:cubicBezTo>
                <a:cubicBezTo>
                  <a:pt x="2162531" y="1102177"/>
                  <a:pt x="2180492" y="1026941"/>
                  <a:pt x="2180492" y="1026941"/>
                </a:cubicBezTo>
                <a:cubicBezTo>
                  <a:pt x="2168376" y="917888"/>
                  <a:pt x="2200236" y="910204"/>
                  <a:pt x="2124221" y="872197"/>
                </a:cubicBezTo>
                <a:cubicBezTo>
                  <a:pt x="2110958" y="865565"/>
                  <a:pt x="2096086" y="862818"/>
                  <a:pt x="2082018" y="858129"/>
                </a:cubicBezTo>
                <a:cubicBezTo>
                  <a:pt x="2021058" y="862818"/>
                  <a:pt x="1958615" y="858036"/>
                  <a:pt x="1899138" y="872197"/>
                </a:cubicBezTo>
                <a:cubicBezTo>
                  <a:pt x="1817126" y="891724"/>
                  <a:pt x="1803091" y="923062"/>
                  <a:pt x="1744394" y="956603"/>
                </a:cubicBezTo>
                <a:cubicBezTo>
                  <a:pt x="1726186" y="967007"/>
                  <a:pt x="1706331" y="974334"/>
                  <a:pt x="1688123" y="984738"/>
                </a:cubicBezTo>
                <a:cubicBezTo>
                  <a:pt x="1673443" y="993126"/>
                  <a:pt x="1661042" y="1005312"/>
                  <a:pt x="1645920" y="1012873"/>
                </a:cubicBezTo>
                <a:cubicBezTo>
                  <a:pt x="1625737" y="1022964"/>
                  <a:pt x="1565477" y="1036501"/>
                  <a:pt x="1547446" y="1041009"/>
                </a:cubicBezTo>
                <a:cubicBezTo>
                  <a:pt x="1533378" y="1050387"/>
                  <a:pt x="1520365" y="1061583"/>
                  <a:pt x="1505243" y="1069144"/>
                </a:cubicBezTo>
                <a:cubicBezTo>
                  <a:pt x="1491980" y="1075776"/>
                  <a:pt x="1476003" y="1076011"/>
                  <a:pt x="1463040" y="1083212"/>
                </a:cubicBezTo>
                <a:cubicBezTo>
                  <a:pt x="1317929" y="1163830"/>
                  <a:pt x="1431924" y="1121721"/>
                  <a:pt x="1336431" y="1153550"/>
                </a:cubicBezTo>
                <a:cubicBezTo>
                  <a:pt x="1322363" y="1162929"/>
                  <a:pt x="1307430" y="1171124"/>
                  <a:pt x="1294228" y="1181686"/>
                </a:cubicBezTo>
                <a:cubicBezTo>
                  <a:pt x="1283871" y="1189971"/>
                  <a:pt x="1277955" y="1203890"/>
                  <a:pt x="1266092" y="1209821"/>
                </a:cubicBezTo>
                <a:cubicBezTo>
                  <a:pt x="1248799" y="1218467"/>
                  <a:pt x="1228578" y="1219200"/>
                  <a:pt x="1209821" y="1223889"/>
                </a:cubicBezTo>
                <a:cubicBezTo>
                  <a:pt x="1087901" y="1219200"/>
                  <a:pt x="965423" y="1222376"/>
                  <a:pt x="844061" y="1209821"/>
                </a:cubicBezTo>
                <a:cubicBezTo>
                  <a:pt x="827244" y="1208081"/>
                  <a:pt x="816537" y="1190074"/>
                  <a:pt x="801858" y="1181686"/>
                </a:cubicBezTo>
                <a:cubicBezTo>
                  <a:pt x="783650" y="1171281"/>
                  <a:pt x="762652" y="1165739"/>
                  <a:pt x="745588" y="1153550"/>
                </a:cubicBezTo>
                <a:cubicBezTo>
                  <a:pt x="729399" y="1141986"/>
                  <a:pt x="721179" y="1120244"/>
                  <a:pt x="703385" y="1111347"/>
                </a:cubicBezTo>
                <a:cubicBezTo>
                  <a:pt x="681999" y="1100654"/>
                  <a:pt x="656492" y="1101969"/>
                  <a:pt x="633046" y="1097280"/>
                </a:cubicBezTo>
                <a:lnTo>
                  <a:pt x="576775" y="1041009"/>
                </a:lnTo>
                <a:cubicBezTo>
                  <a:pt x="562707" y="1026941"/>
                  <a:pt x="551125" y="1009842"/>
                  <a:pt x="534572" y="998806"/>
                </a:cubicBezTo>
                <a:cubicBezTo>
                  <a:pt x="520504" y="989427"/>
                  <a:pt x="504324" y="982625"/>
                  <a:pt x="492369" y="970670"/>
                </a:cubicBezTo>
                <a:cubicBezTo>
                  <a:pt x="475790" y="954091"/>
                  <a:pt x="465176" y="932412"/>
                  <a:pt x="450166" y="914400"/>
                </a:cubicBezTo>
                <a:cubicBezTo>
                  <a:pt x="425107" y="884329"/>
                  <a:pt x="413906" y="880847"/>
                  <a:pt x="379828" y="858129"/>
                </a:cubicBezTo>
                <a:cubicBezTo>
                  <a:pt x="294803" y="688082"/>
                  <a:pt x="403094" y="898844"/>
                  <a:pt x="323557" y="759655"/>
                </a:cubicBezTo>
                <a:cubicBezTo>
                  <a:pt x="252164" y="634717"/>
                  <a:pt x="335832" y="764001"/>
                  <a:pt x="267286" y="661181"/>
                </a:cubicBezTo>
                <a:cubicBezTo>
                  <a:pt x="238008" y="544070"/>
                  <a:pt x="273658" y="659856"/>
                  <a:pt x="225083" y="562707"/>
                </a:cubicBezTo>
                <a:cubicBezTo>
                  <a:pt x="218451" y="549444"/>
                  <a:pt x="216856" y="534134"/>
                  <a:pt x="211015" y="520504"/>
                </a:cubicBezTo>
                <a:cubicBezTo>
                  <a:pt x="202754" y="501229"/>
                  <a:pt x="193284" y="482441"/>
                  <a:pt x="182880" y="464233"/>
                </a:cubicBezTo>
                <a:cubicBezTo>
                  <a:pt x="174492" y="449553"/>
                  <a:pt x="162306" y="437152"/>
                  <a:pt x="154745" y="422030"/>
                </a:cubicBezTo>
                <a:cubicBezTo>
                  <a:pt x="143502" y="399543"/>
                  <a:pt x="132619" y="344592"/>
                  <a:pt x="126609" y="323557"/>
                </a:cubicBezTo>
                <a:cubicBezTo>
                  <a:pt x="122535" y="309299"/>
                  <a:pt x="117230" y="295421"/>
                  <a:pt x="112541" y="281353"/>
                </a:cubicBezTo>
                <a:cubicBezTo>
                  <a:pt x="94849" y="122120"/>
                  <a:pt x="98474" y="197207"/>
                  <a:pt x="98474" y="5627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255838" y="5019675"/>
            <a:ext cx="1571625" cy="1346200"/>
          </a:xfrm>
          <a:custGeom>
            <a:avLst/>
            <a:gdLst>
              <a:gd name="connsiteX0" fmla="*/ 121921 w 1571301"/>
              <a:gd name="connsiteY0" fmla="*/ 16040 h 1346151"/>
              <a:gd name="connsiteX1" fmla="*/ 206327 w 1571301"/>
              <a:gd name="connsiteY1" fmla="*/ 58243 h 1346151"/>
              <a:gd name="connsiteX2" fmla="*/ 248530 w 1571301"/>
              <a:gd name="connsiteY2" fmla="*/ 86378 h 1346151"/>
              <a:gd name="connsiteX3" fmla="*/ 332936 w 1571301"/>
              <a:gd name="connsiteY3" fmla="*/ 128581 h 1346151"/>
              <a:gd name="connsiteX4" fmla="*/ 459546 w 1571301"/>
              <a:gd name="connsiteY4" fmla="*/ 184852 h 1346151"/>
              <a:gd name="connsiteX5" fmla="*/ 501749 w 1571301"/>
              <a:gd name="connsiteY5" fmla="*/ 227055 h 1346151"/>
              <a:gd name="connsiteX6" fmla="*/ 558019 w 1571301"/>
              <a:gd name="connsiteY6" fmla="*/ 255191 h 1346151"/>
              <a:gd name="connsiteX7" fmla="*/ 600223 w 1571301"/>
              <a:gd name="connsiteY7" fmla="*/ 283326 h 1346151"/>
              <a:gd name="connsiteX8" fmla="*/ 656493 w 1571301"/>
              <a:gd name="connsiteY8" fmla="*/ 311461 h 1346151"/>
              <a:gd name="connsiteX9" fmla="*/ 698696 w 1571301"/>
              <a:gd name="connsiteY9" fmla="*/ 353664 h 1346151"/>
              <a:gd name="connsiteX10" fmla="*/ 754967 w 1571301"/>
              <a:gd name="connsiteY10" fmla="*/ 367732 h 1346151"/>
              <a:gd name="connsiteX11" fmla="*/ 895644 w 1571301"/>
              <a:gd name="connsiteY11" fmla="*/ 452138 h 1346151"/>
              <a:gd name="connsiteX12" fmla="*/ 965983 w 1571301"/>
              <a:gd name="connsiteY12" fmla="*/ 522477 h 1346151"/>
              <a:gd name="connsiteX13" fmla="*/ 1022253 w 1571301"/>
              <a:gd name="connsiteY13" fmla="*/ 578748 h 1346151"/>
              <a:gd name="connsiteX14" fmla="*/ 1092592 w 1571301"/>
              <a:gd name="connsiteY14" fmla="*/ 635018 h 1346151"/>
              <a:gd name="connsiteX15" fmla="*/ 1134795 w 1571301"/>
              <a:gd name="connsiteY15" fmla="*/ 663154 h 1346151"/>
              <a:gd name="connsiteX16" fmla="*/ 1176998 w 1571301"/>
              <a:gd name="connsiteY16" fmla="*/ 719424 h 1346151"/>
              <a:gd name="connsiteX17" fmla="*/ 1219201 w 1571301"/>
              <a:gd name="connsiteY17" fmla="*/ 747560 h 1346151"/>
              <a:gd name="connsiteX18" fmla="*/ 1303607 w 1571301"/>
              <a:gd name="connsiteY18" fmla="*/ 831966 h 1346151"/>
              <a:gd name="connsiteX19" fmla="*/ 1373946 w 1571301"/>
              <a:gd name="connsiteY19" fmla="*/ 888237 h 1346151"/>
              <a:gd name="connsiteX20" fmla="*/ 1458352 w 1571301"/>
              <a:gd name="connsiteY20" fmla="*/ 1028914 h 1346151"/>
              <a:gd name="connsiteX21" fmla="*/ 1486487 w 1571301"/>
              <a:gd name="connsiteY21" fmla="*/ 1071117 h 1346151"/>
              <a:gd name="connsiteX22" fmla="*/ 1514623 w 1571301"/>
              <a:gd name="connsiteY22" fmla="*/ 1211794 h 1346151"/>
              <a:gd name="connsiteX23" fmla="*/ 1570893 w 1571301"/>
              <a:gd name="connsiteY23" fmla="*/ 1296200 h 1346151"/>
              <a:gd name="connsiteX24" fmla="*/ 1556826 w 1571301"/>
              <a:gd name="connsiteY24" fmla="*/ 1338403 h 1346151"/>
              <a:gd name="connsiteX25" fmla="*/ 1388013 w 1571301"/>
              <a:gd name="connsiteY25" fmla="*/ 1310268 h 1346151"/>
              <a:gd name="connsiteX26" fmla="*/ 1247336 w 1571301"/>
              <a:gd name="connsiteY26" fmla="*/ 1225861 h 1346151"/>
              <a:gd name="connsiteX27" fmla="*/ 1205133 w 1571301"/>
              <a:gd name="connsiteY27" fmla="*/ 1211794 h 1346151"/>
              <a:gd name="connsiteX28" fmla="*/ 1078524 w 1571301"/>
              <a:gd name="connsiteY28" fmla="*/ 1113320 h 1346151"/>
              <a:gd name="connsiteX29" fmla="*/ 1036321 w 1571301"/>
              <a:gd name="connsiteY29" fmla="*/ 1085184 h 1346151"/>
              <a:gd name="connsiteX30" fmla="*/ 980050 w 1571301"/>
              <a:gd name="connsiteY30" fmla="*/ 1028914 h 1346151"/>
              <a:gd name="connsiteX31" fmla="*/ 937847 w 1571301"/>
              <a:gd name="connsiteY31" fmla="*/ 1000778 h 1346151"/>
              <a:gd name="connsiteX32" fmla="*/ 881576 w 1571301"/>
              <a:gd name="connsiteY32" fmla="*/ 958575 h 1346151"/>
              <a:gd name="connsiteX33" fmla="*/ 825306 w 1571301"/>
              <a:gd name="connsiteY33" fmla="*/ 930440 h 1346151"/>
              <a:gd name="connsiteX34" fmla="*/ 712764 w 1571301"/>
              <a:gd name="connsiteY34" fmla="*/ 860101 h 1346151"/>
              <a:gd name="connsiteX35" fmla="*/ 670561 w 1571301"/>
              <a:gd name="connsiteY35" fmla="*/ 846034 h 1346151"/>
              <a:gd name="connsiteX36" fmla="*/ 642426 w 1571301"/>
              <a:gd name="connsiteY36" fmla="*/ 817898 h 1346151"/>
              <a:gd name="connsiteX37" fmla="*/ 558019 w 1571301"/>
              <a:gd name="connsiteY37" fmla="*/ 789763 h 1346151"/>
              <a:gd name="connsiteX38" fmla="*/ 501749 w 1571301"/>
              <a:gd name="connsiteY38" fmla="*/ 747560 h 1346151"/>
              <a:gd name="connsiteX39" fmla="*/ 417343 w 1571301"/>
              <a:gd name="connsiteY39" fmla="*/ 691289 h 1346151"/>
              <a:gd name="connsiteX40" fmla="*/ 361072 w 1571301"/>
              <a:gd name="connsiteY40" fmla="*/ 635018 h 1346151"/>
              <a:gd name="connsiteX41" fmla="*/ 332936 w 1571301"/>
              <a:gd name="connsiteY41" fmla="*/ 606883 h 1346151"/>
              <a:gd name="connsiteX42" fmla="*/ 262598 w 1571301"/>
              <a:gd name="connsiteY42" fmla="*/ 550612 h 1346151"/>
              <a:gd name="connsiteX43" fmla="*/ 220395 w 1571301"/>
              <a:gd name="connsiteY43" fmla="*/ 494341 h 1346151"/>
              <a:gd name="connsiteX44" fmla="*/ 150056 w 1571301"/>
              <a:gd name="connsiteY44" fmla="*/ 424003 h 1346151"/>
              <a:gd name="connsiteX45" fmla="*/ 79718 w 1571301"/>
              <a:gd name="connsiteY45" fmla="*/ 325529 h 1346151"/>
              <a:gd name="connsiteX46" fmla="*/ 37515 w 1571301"/>
              <a:gd name="connsiteY46" fmla="*/ 283326 h 1346151"/>
              <a:gd name="connsiteX47" fmla="*/ 9379 w 1571301"/>
              <a:gd name="connsiteY47" fmla="*/ 198920 h 1346151"/>
              <a:gd name="connsiteX48" fmla="*/ 23447 w 1571301"/>
              <a:gd name="connsiteY48" fmla="*/ 156717 h 1346151"/>
              <a:gd name="connsiteX49" fmla="*/ 51583 w 1571301"/>
              <a:gd name="connsiteY49" fmla="*/ 128581 h 1346151"/>
              <a:gd name="connsiteX50" fmla="*/ 135989 w 1571301"/>
              <a:gd name="connsiteY50" fmla="*/ 86378 h 1346151"/>
              <a:gd name="connsiteX51" fmla="*/ 276666 w 1571301"/>
              <a:gd name="connsiteY51" fmla="*/ 114514 h 1346151"/>
              <a:gd name="connsiteX52" fmla="*/ 375139 w 1571301"/>
              <a:gd name="connsiteY52" fmla="*/ 170784 h 1346151"/>
              <a:gd name="connsiteX53" fmla="*/ 389207 w 1571301"/>
              <a:gd name="connsiteY53" fmla="*/ 100446 h 134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571301" h="1346151">
                <a:moveTo>
                  <a:pt x="121921" y="16040"/>
                </a:moveTo>
                <a:cubicBezTo>
                  <a:pt x="242869" y="96671"/>
                  <a:pt x="89842" y="0"/>
                  <a:pt x="206327" y="58243"/>
                </a:cubicBezTo>
                <a:cubicBezTo>
                  <a:pt x="221449" y="65804"/>
                  <a:pt x="233750" y="78167"/>
                  <a:pt x="248530" y="86378"/>
                </a:cubicBezTo>
                <a:cubicBezTo>
                  <a:pt x="276028" y="101654"/>
                  <a:pt x="304299" y="115564"/>
                  <a:pt x="332936" y="128581"/>
                </a:cubicBezTo>
                <a:cubicBezTo>
                  <a:pt x="530538" y="218401"/>
                  <a:pt x="291173" y="100667"/>
                  <a:pt x="459546" y="184852"/>
                </a:cubicBezTo>
                <a:cubicBezTo>
                  <a:pt x="473614" y="198920"/>
                  <a:pt x="485560" y="215491"/>
                  <a:pt x="501749" y="227055"/>
                </a:cubicBezTo>
                <a:cubicBezTo>
                  <a:pt x="518813" y="239244"/>
                  <a:pt x="539811" y="244787"/>
                  <a:pt x="558019" y="255191"/>
                </a:cubicBezTo>
                <a:cubicBezTo>
                  <a:pt x="572699" y="263579"/>
                  <a:pt x="585543" y="274938"/>
                  <a:pt x="600223" y="283326"/>
                </a:cubicBezTo>
                <a:cubicBezTo>
                  <a:pt x="618431" y="293730"/>
                  <a:pt x="639429" y="299272"/>
                  <a:pt x="656493" y="311461"/>
                </a:cubicBezTo>
                <a:cubicBezTo>
                  <a:pt x="672682" y="323025"/>
                  <a:pt x="681423" y="343793"/>
                  <a:pt x="698696" y="353664"/>
                </a:cubicBezTo>
                <a:cubicBezTo>
                  <a:pt x="715483" y="363257"/>
                  <a:pt x="736864" y="360943"/>
                  <a:pt x="754967" y="367732"/>
                </a:cubicBezTo>
                <a:cubicBezTo>
                  <a:pt x="790488" y="381052"/>
                  <a:pt x="876014" y="432508"/>
                  <a:pt x="895644" y="452138"/>
                </a:cubicBezTo>
                <a:lnTo>
                  <a:pt x="965983" y="522477"/>
                </a:lnTo>
                <a:cubicBezTo>
                  <a:pt x="984740" y="541234"/>
                  <a:pt x="1000182" y="564034"/>
                  <a:pt x="1022253" y="578748"/>
                </a:cubicBezTo>
                <a:cubicBezTo>
                  <a:pt x="1152136" y="665335"/>
                  <a:pt x="992376" y="554845"/>
                  <a:pt x="1092592" y="635018"/>
                </a:cubicBezTo>
                <a:cubicBezTo>
                  <a:pt x="1105794" y="645580"/>
                  <a:pt x="1122840" y="651199"/>
                  <a:pt x="1134795" y="663154"/>
                </a:cubicBezTo>
                <a:cubicBezTo>
                  <a:pt x="1151374" y="679733"/>
                  <a:pt x="1160419" y="702845"/>
                  <a:pt x="1176998" y="719424"/>
                </a:cubicBezTo>
                <a:cubicBezTo>
                  <a:pt x="1188953" y="731379"/>
                  <a:pt x="1206564" y="736327"/>
                  <a:pt x="1219201" y="747560"/>
                </a:cubicBezTo>
                <a:cubicBezTo>
                  <a:pt x="1248940" y="773995"/>
                  <a:pt x="1270500" y="809895"/>
                  <a:pt x="1303607" y="831966"/>
                </a:cubicBezTo>
                <a:cubicBezTo>
                  <a:pt x="1356846" y="867458"/>
                  <a:pt x="1333855" y="848146"/>
                  <a:pt x="1373946" y="888237"/>
                </a:cubicBezTo>
                <a:cubicBezTo>
                  <a:pt x="1417204" y="974754"/>
                  <a:pt x="1390447" y="927057"/>
                  <a:pt x="1458352" y="1028914"/>
                </a:cubicBezTo>
                <a:lnTo>
                  <a:pt x="1486487" y="1071117"/>
                </a:lnTo>
                <a:cubicBezTo>
                  <a:pt x="1495866" y="1118009"/>
                  <a:pt x="1488097" y="1172004"/>
                  <a:pt x="1514623" y="1211794"/>
                </a:cubicBezTo>
                <a:lnTo>
                  <a:pt x="1570893" y="1296200"/>
                </a:lnTo>
                <a:cubicBezTo>
                  <a:pt x="1566204" y="1310268"/>
                  <a:pt x="1571301" y="1335186"/>
                  <a:pt x="1556826" y="1338403"/>
                </a:cubicBezTo>
                <a:cubicBezTo>
                  <a:pt x="1521960" y="1346151"/>
                  <a:pt x="1431426" y="1321121"/>
                  <a:pt x="1388013" y="1310268"/>
                </a:cubicBezTo>
                <a:cubicBezTo>
                  <a:pt x="1328013" y="1270268"/>
                  <a:pt x="1307894" y="1251814"/>
                  <a:pt x="1247336" y="1225861"/>
                </a:cubicBezTo>
                <a:cubicBezTo>
                  <a:pt x="1233706" y="1220020"/>
                  <a:pt x="1219201" y="1216483"/>
                  <a:pt x="1205133" y="1211794"/>
                </a:cubicBezTo>
                <a:cubicBezTo>
                  <a:pt x="991810" y="1069578"/>
                  <a:pt x="1210746" y="1223506"/>
                  <a:pt x="1078524" y="1113320"/>
                </a:cubicBezTo>
                <a:cubicBezTo>
                  <a:pt x="1065535" y="1102496"/>
                  <a:pt x="1049158" y="1096187"/>
                  <a:pt x="1036321" y="1085184"/>
                </a:cubicBezTo>
                <a:cubicBezTo>
                  <a:pt x="1016181" y="1067921"/>
                  <a:pt x="1000190" y="1046177"/>
                  <a:pt x="980050" y="1028914"/>
                </a:cubicBezTo>
                <a:cubicBezTo>
                  <a:pt x="967213" y="1017911"/>
                  <a:pt x="951605" y="1010605"/>
                  <a:pt x="937847" y="1000778"/>
                </a:cubicBezTo>
                <a:cubicBezTo>
                  <a:pt x="918768" y="987150"/>
                  <a:pt x="901458" y="971001"/>
                  <a:pt x="881576" y="958575"/>
                </a:cubicBezTo>
                <a:cubicBezTo>
                  <a:pt x="863793" y="947461"/>
                  <a:pt x="843514" y="940844"/>
                  <a:pt x="825306" y="930440"/>
                </a:cubicBezTo>
                <a:cubicBezTo>
                  <a:pt x="747188" y="885800"/>
                  <a:pt x="818891" y="913164"/>
                  <a:pt x="712764" y="860101"/>
                </a:cubicBezTo>
                <a:cubicBezTo>
                  <a:pt x="699501" y="853470"/>
                  <a:pt x="684629" y="850723"/>
                  <a:pt x="670561" y="846034"/>
                </a:cubicBezTo>
                <a:cubicBezTo>
                  <a:pt x="661183" y="836655"/>
                  <a:pt x="654289" y="823829"/>
                  <a:pt x="642426" y="817898"/>
                </a:cubicBezTo>
                <a:cubicBezTo>
                  <a:pt x="615900" y="804635"/>
                  <a:pt x="558019" y="789763"/>
                  <a:pt x="558019" y="789763"/>
                </a:cubicBezTo>
                <a:cubicBezTo>
                  <a:pt x="539262" y="775695"/>
                  <a:pt x="520957" y="761005"/>
                  <a:pt x="501749" y="747560"/>
                </a:cubicBezTo>
                <a:cubicBezTo>
                  <a:pt x="474047" y="728169"/>
                  <a:pt x="441253" y="715199"/>
                  <a:pt x="417343" y="691289"/>
                </a:cubicBezTo>
                <a:lnTo>
                  <a:pt x="361072" y="635018"/>
                </a:lnTo>
                <a:cubicBezTo>
                  <a:pt x="351693" y="625640"/>
                  <a:pt x="343972" y="614240"/>
                  <a:pt x="332936" y="606883"/>
                </a:cubicBezTo>
                <a:cubicBezTo>
                  <a:pt x="298859" y="584165"/>
                  <a:pt x="287656" y="580682"/>
                  <a:pt x="262598" y="550612"/>
                </a:cubicBezTo>
                <a:cubicBezTo>
                  <a:pt x="247588" y="532600"/>
                  <a:pt x="235972" y="511865"/>
                  <a:pt x="220395" y="494341"/>
                </a:cubicBezTo>
                <a:cubicBezTo>
                  <a:pt x="198366" y="469559"/>
                  <a:pt x="168449" y="451592"/>
                  <a:pt x="150056" y="424003"/>
                </a:cubicBezTo>
                <a:cubicBezTo>
                  <a:pt x="127789" y="390602"/>
                  <a:pt x="105892" y="356066"/>
                  <a:pt x="79718" y="325529"/>
                </a:cubicBezTo>
                <a:cubicBezTo>
                  <a:pt x="66771" y="310424"/>
                  <a:pt x="51583" y="297394"/>
                  <a:pt x="37515" y="283326"/>
                </a:cubicBezTo>
                <a:cubicBezTo>
                  <a:pt x="28136" y="255191"/>
                  <a:pt x="0" y="227055"/>
                  <a:pt x="9379" y="198920"/>
                </a:cubicBezTo>
                <a:cubicBezTo>
                  <a:pt x="14068" y="184852"/>
                  <a:pt x="15818" y="169432"/>
                  <a:pt x="23447" y="156717"/>
                </a:cubicBezTo>
                <a:cubicBezTo>
                  <a:pt x="30271" y="145344"/>
                  <a:pt x="41226" y="136867"/>
                  <a:pt x="51583" y="128581"/>
                </a:cubicBezTo>
                <a:cubicBezTo>
                  <a:pt x="90540" y="97415"/>
                  <a:pt x="91415" y="101236"/>
                  <a:pt x="135989" y="86378"/>
                </a:cubicBezTo>
                <a:cubicBezTo>
                  <a:pt x="157640" y="89471"/>
                  <a:pt x="243928" y="95806"/>
                  <a:pt x="276666" y="114514"/>
                </a:cubicBezTo>
                <a:cubicBezTo>
                  <a:pt x="395894" y="182645"/>
                  <a:pt x="278378" y="138532"/>
                  <a:pt x="375139" y="170784"/>
                </a:cubicBezTo>
                <a:cubicBezTo>
                  <a:pt x="390344" y="109965"/>
                  <a:pt x="389207" y="133848"/>
                  <a:pt x="389207" y="10044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622800" y="6273800"/>
            <a:ext cx="5168900" cy="2517775"/>
          </a:xfrm>
          <a:custGeom>
            <a:avLst/>
            <a:gdLst>
              <a:gd name="connsiteX0" fmla="*/ 750394 w 5167650"/>
              <a:gd name="connsiteY0" fmla="*/ 0 h 2518117"/>
              <a:gd name="connsiteX1" fmla="*/ 877004 w 5167650"/>
              <a:gd name="connsiteY1" fmla="*/ 70338 h 2518117"/>
              <a:gd name="connsiteX2" fmla="*/ 919207 w 5167650"/>
              <a:gd name="connsiteY2" fmla="*/ 98474 h 2518117"/>
              <a:gd name="connsiteX3" fmla="*/ 975478 w 5167650"/>
              <a:gd name="connsiteY3" fmla="*/ 112541 h 2518117"/>
              <a:gd name="connsiteX4" fmla="*/ 1073951 w 5167650"/>
              <a:gd name="connsiteY4" fmla="*/ 182880 h 2518117"/>
              <a:gd name="connsiteX5" fmla="*/ 1116154 w 5167650"/>
              <a:gd name="connsiteY5" fmla="*/ 196947 h 2518117"/>
              <a:gd name="connsiteX6" fmla="*/ 1200561 w 5167650"/>
              <a:gd name="connsiteY6" fmla="*/ 239151 h 2518117"/>
              <a:gd name="connsiteX7" fmla="*/ 1299034 w 5167650"/>
              <a:gd name="connsiteY7" fmla="*/ 337624 h 2518117"/>
              <a:gd name="connsiteX8" fmla="*/ 1411576 w 5167650"/>
              <a:gd name="connsiteY8" fmla="*/ 407963 h 2518117"/>
              <a:gd name="connsiteX9" fmla="*/ 1467847 w 5167650"/>
              <a:gd name="connsiteY9" fmla="*/ 436098 h 2518117"/>
              <a:gd name="connsiteX10" fmla="*/ 1510050 w 5167650"/>
              <a:gd name="connsiteY10" fmla="*/ 464234 h 2518117"/>
              <a:gd name="connsiteX11" fmla="*/ 1566321 w 5167650"/>
              <a:gd name="connsiteY11" fmla="*/ 478301 h 2518117"/>
              <a:gd name="connsiteX12" fmla="*/ 1678862 w 5167650"/>
              <a:gd name="connsiteY12" fmla="*/ 562707 h 2518117"/>
              <a:gd name="connsiteX13" fmla="*/ 1721065 w 5167650"/>
              <a:gd name="connsiteY13" fmla="*/ 604911 h 2518117"/>
              <a:gd name="connsiteX14" fmla="*/ 1847674 w 5167650"/>
              <a:gd name="connsiteY14" fmla="*/ 689317 h 2518117"/>
              <a:gd name="connsiteX15" fmla="*/ 1918013 w 5167650"/>
              <a:gd name="connsiteY15" fmla="*/ 759655 h 2518117"/>
              <a:gd name="connsiteX16" fmla="*/ 1946148 w 5167650"/>
              <a:gd name="connsiteY16" fmla="*/ 787791 h 2518117"/>
              <a:gd name="connsiteX17" fmla="*/ 1988351 w 5167650"/>
              <a:gd name="connsiteY17" fmla="*/ 815926 h 2518117"/>
              <a:gd name="connsiteX18" fmla="*/ 2016487 w 5167650"/>
              <a:gd name="connsiteY18" fmla="*/ 844061 h 2518117"/>
              <a:gd name="connsiteX19" fmla="*/ 2058690 w 5167650"/>
              <a:gd name="connsiteY19" fmla="*/ 858129 h 2518117"/>
              <a:gd name="connsiteX20" fmla="*/ 2143096 w 5167650"/>
              <a:gd name="connsiteY20" fmla="*/ 900332 h 2518117"/>
              <a:gd name="connsiteX21" fmla="*/ 2185299 w 5167650"/>
              <a:gd name="connsiteY21" fmla="*/ 928467 h 2518117"/>
              <a:gd name="connsiteX22" fmla="*/ 2227502 w 5167650"/>
              <a:gd name="connsiteY22" fmla="*/ 942535 h 2518117"/>
              <a:gd name="connsiteX23" fmla="*/ 2255638 w 5167650"/>
              <a:gd name="connsiteY23" fmla="*/ 970671 h 2518117"/>
              <a:gd name="connsiteX24" fmla="*/ 2396314 w 5167650"/>
              <a:gd name="connsiteY24" fmla="*/ 1026941 h 2518117"/>
              <a:gd name="connsiteX25" fmla="*/ 2480721 w 5167650"/>
              <a:gd name="connsiteY25" fmla="*/ 1055077 h 2518117"/>
              <a:gd name="connsiteX26" fmla="*/ 2593262 w 5167650"/>
              <a:gd name="connsiteY26" fmla="*/ 1111347 h 2518117"/>
              <a:gd name="connsiteX27" fmla="*/ 2705804 w 5167650"/>
              <a:gd name="connsiteY27" fmla="*/ 1153551 h 2518117"/>
              <a:gd name="connsiteX28" fmla="*/ 2748007 w 5167650"/>
              <a:gd name="connsiteY28" fmla="*/ 1181686 h 2518117"/>
              <a:gd name="connsiteX29" fmla="*/ 2790210 w 5167650"/>
              <a:gd name="connsiteY29" fmla="*/ 1195754 h 2518117"/>
              <a:gd name="connsiteX30" fmla="*/ 2916819 w 5167650"/>
              <a:gd name="connsiteY30" fmla="*/ 1223889 h 2518117"/>
              <a:gd name="connsiteX31" fmla="*/ 2973090 w 5167650"/>
              <a:gd name="connsiteY31" fmla="*/ 1237957 h 2518117"/>
              <a:gd name="connsiteX32" fmla="*/ 3366985 w 5167650"/>
              <a:gd name="connsiteY32" fmla="*/ 1223889 h 2518117"/>
              <a:gd name="connsiteX33" fmla="*/ 3409188 w 5167650"/>
              <a:gd name="connsiteY33" fmla="*/ 1209821 h 2518117"/>
              <a:gd name="connsiteX34" fmla="*/ 3521730 w 5167650"/>
              <a:gd name="connsiteY34" fmla="*/ 1181686 h 2518117"/>
              <a:gd name="connsiteX35" fmla="*/ 3563933 w 5167650"/>
              <a:gd name="connsiteY35" fmla="*/ 1153551 h 2518117"/>
              <a:gd name="connsiteX36" fmla="*/ 3690542 w 5167650"/>
              <a:gd name="connsiteY36" fmla="*/ 1125415 h 2518117"/>
              <a:gd name="connsiteX37" fmla="*/ 3803084 w 5167650"/>
              <a:gd name="connsiteY37" fmla="*/ 1069144 h 2518117"/>
              <a:gd name="connsiteX38" fmla="*/ 3859354 w 5167650"/>
              <a:gd name="connsiteY38" fmla="*/ 1041009 h 2518117"/>
              <a:gd name="connsiteX39" fmla="*/ 3915625 w 5167650"/>
              <a:gd name="connsiteY39" fmla="*/ 1026941 h 2518117"/>
              <a:gd name="connsiteX40" fmla="*/ 3971896 w 5167650"/>
              <a:gd name="connsiteY40" fmla="*/ 984738 h 2518117"/>
              <a:gd name="connsiteX41" fmla="*/ 4070370 w 5167650"/>
              <a:gd name="connsiteY41" fmla="*/ 970671 h 2518117"/>
              <a:gd name="connsiteX42" fmla="*/ 4126641 w 5167650"/>
              <a:gd name="connsiteY42" fmla="*/ 956603 h 2518117"/>
              <a:gd name="connsiteX43" fmla="*/ 4365791 w 5167650"/>
              <a:gd name="connsiteY43" fmla="*/ 942535 h 2518117"/>
              <a:gd name="connsiteX44" fmla="*/ 4830025 w 5167650"/>
              <a:gd name="connsiteY44" fmla="*/ 956603 h 2518117"/>
              <a:gd name="connsiteX45" fmla="*/ 4914431 w 5167650"/>
              <a:gd name="connsiteY45" fmla="*/ 970671 h 2518117"/>
              <a:gd name="connsiteX46" fmla="*/ 5041041 w 5167650"/>
              <a:gd name="connsiteY46" fmla="*/ 984738 h 2518117"/>
              <a:gd name="connsiteX47" fmla="*/ 5097311 w 5167650"/>
              <a:gd name="connsiteY47" fmla="*/ 1026941 h 2518117"/>
              <a:gd name="connsiteX48" fmla="*/ 5139514 w 5167650"/>
              <a:gd name="connsiteY48" fmla="*/ 1041009 h 2518117"/>
              <a:gd name="connsiteX49" fmla="*/ 5167650 w 5167650"/>
              <a:gd name="connsiteY49" fmla="*/ 1125415 h 2518117"/>
              <a:gd name="connsiteX50" fmla="*/ 5153582 w 5167650"/>
              <a:gd name="connsiteY50" fmla="*/ 1519311 h 2518117"/>
              <a:gd name="connsiteX51" fmla="*/ 5125447 w 5167650"/>
              <a:gd name="connsiteY51" fmla="*/ 1716258 h 2518117"/>
              <a:gd name="connsiteX52" fmla="*/ 5097311 w 5167650"/>
              <a:gd name="connsiteY52" fmla="*/ 1856935 h 2518117"/>
              <a:gd name="connsiteX53" fmla="*/ 5069176 w 5167650"/>
              <a:gd name="connsiteY53" fmla="*/ 1899138 h 2518117"/>
              <a:gd name="connsiteX54" fmla="*/ 5055108 w 5167650"/>
              <a:gd name="connsiteY54" fmla="*/ 1955409 h 2518117"/>
              <a:gd name="connsiteX55" fmla="*/ 4942567 w 5167650"/>
              <a:gd name="connsiteY55" fmla="*/ 2082018 h 2518117"/>
              <a:gd name="connsiteX56" fmla="*/ 4900364 w 5167650"/>
              <a:gd name="connsiteY56" fmla="*/ 2138289 h 2518117"/>
              <a:gd name="connsiteX57" fmla="*/ 4858161 w 5167650"/>
              <a:gd name="connsiteY57" fmla="*/ 2180492 h 2518117"/>
              <a:gd name="connsiteX58" fmla="*/ 4830025 w 5167650"/>
              <a:gd name="connsiteY58" fmla="*/ 2236763 h 2518117"/>
              <a:gd name="connsiteX59" fmla="*/ 4773754 w 5167650"/>
              <a:gd name="connsiteY59" fmla="*/ 2264898 h 2518117"/>
              <a:gd name="connsiteX60" fmla="*/ 4619010 w 5167650"/>
              <a:gd name="connsiteY60" fmla="*/ 2349304 h 2518117"/>
              <a:gd name="connsiteX61" fmla="*/ 4548671 w 5167650"/>
              <a:gd name="connsiteY61" fmla="*/ 2377440 h 2518117"/>
              <a:gd name="connsiteX62" fmla="*/ 4436130 w 5167650"/>
              <a:gd name="connsiteY62" fmla="*/ 2433711 h 2518117"/>
              <a:gd name="connsiteX63" fmla="*/ 4379859 w 5167650"/>
              <a:gd name="connsiteY63" fmla="*/ 2461846 h 2518117"/>
              <a:gd name="connsiteX64" fmla="*/ 4295453 w 5167650"/>
              <a:gd name="connsiteY64" fmla="*/ 2518117 h 2518117"/>
              <a:gd name="connsiteX65" fmla="*/ 3732745 w 5167650"/>
              <a:gd name="connsiteY65" fmla="*/ 2504049 h 2518117"/>
              <a:gd name="connsiteX66" fmla="*/ 3676474 w 5167650"/>
              <a:gd name="connsiteY66" fmla="*/ 2489981 h 2518117"/>
              <a:gd name="connsiteX67" fmla="*/ 3479527 w 5167650"/>
              <a:gd name="connsiteY67" fmla="*/ 2433711 h 2518117"/>
              <a:gd name="connsiteX68" fmla="*/ 3338850 w 5167650"/>
              <a:gd name="connsiteY68" fmla="*/ 2391507 h 2518117"/>
              <a:gd name="connsiteX69" fmla="*/ 3296647 w 5167650"/>
              <a:gd name="connsiteY69" fmla="*/ 2363372 h 2518117"/>
              <a:gd name="connsiteX70" fmla="*/ 3226308 w 5167650"/>
              <a:gd name="connsiteY70" fmla="*/ 2293034 h 2518117"/>
              <a:gd name="connsiteX71" fmla="*/ 3170038 w 5167650"/>
              <a:gd name="connsiteY71" fmla="*/ 2250831 h 2518117"/>
              <a:gd name="connsiteX72" fmla="*/ 3099699 w 5167650"/>
              <a:gd name="connsiteY72" fmla="*/ 2082018 h 2518117"/>
              <a:gd name="connsiteX73" fmla="*/ 3071564 w 5167650"/>
              <a:gd name="connsiteY73" fmla="*/ 2011680 h 2518117"/>
              <a:gd name="connsiteX74" fmla="*/ 2959022 w 5167650"/>
              <a:gd name="connsiteY74" fmla="*/ 1899138 h 2518117"/>
              <a:gd name="connsiteX75" fmla="*/ 2916819 w 5167650"/>
              <a:gd name="connsiteY75" fmla="*/ 1856935 h 2518117"/>
              <a:gd name="connsiteX76" fmla="*/ 2888684 w 5167650"/>
              <a:gd name="connsiteY76" fmla="*/ 1814732 h 2518117"/>
              <a:gd name="connsiteX77" fmla="*/ 2748007 w 5167650"/>
              <a:gd name="connsiteY77" fmla="*/ 1702191 h 2518117"/>
              <a:gd name="connsiteX78" fmla="*/ 2705804 w 5167650"/>
              <a:gd name="connsiteY78" fmla="*/ 1688123 h 2518117"/>
              <a:gd name="connsiteX79" fmla="*/ 2607330 w 5167650"/>
              <a:gd name="connsiteY79" fmla="*/ 1645920 h 2518117"/>
              <a:gd name="connsiteX80" fmla="*/ 2494788 w 5167650"/>
              <a:gd name="connsiteY80" fmla="*/ 1589649 h 2518117"/>
              <a:gd name="connsiteX81" fmla="*/ 2424450 w 5167650"/>
              <a:gd name="connsiteY81" fmla="*/ 1547446 h 2518117"/>
              <a:gd name="connsiteX82" fmla="*/ 2297841 w 5167650"/>
              <a:gd name="connsiteY82" fmla="*/ 1505243 h 2518117"/>
              <a:gd name="connsiteX83" fmla="*/ 2255638 w 5167650"/>
              <a:gd name="connsiteY83" fmla="*/ 1477107 h 2518117"/>
              <a:gd name="connsiteX84" fmla="*/ 2100893 w 5167650"/>
              <a:gd name="connsiteY84" fmla="*/ 1420837 h 2518117"/>
              <a:gd name="connsiteX85" fmla="*/ 2030554 w 5167650"/>
              <a:gd name="connsiteY85" fmla="*/ 1406769 h 2518117"/>
              <a:gd name="connsiteX86" fmla="*/ 1946148 w 5167650"/>
              <a:gd name="connsiteY86" fmla="*/ 1364566 h 2518117"/>
              <a:gd name="connsiteX87" fmla="*/ 1861742 w 5167650"/>
              <a:gd name="connsiteY87" fmla="*/ 1336431 h 2518117"/>
              <a:gd name="connsiteX88" fmla="*/ 1791404 w 5167650"/>
              <a:gd name="connsiteY88" fmla="*/ 1308295 h 2518117"/>
              <a:gd name="connsiteX89" fmla="*/ 1664794 w 5167650"/>
              <a:gd name="connsiteY89" fmla="*/ 1266092 h 2518117"/>
              <a:gd name="connsiteX90" fmla="*/ 1566321 w 5167650"/>
              <a:gd name="connsiteY90" fmla="*/ 1223889 h 2518117"/>
              <a:gd name="connsiteX91" fmla="*/ 1439711 w 5167650"/>
              <a:gd name="connsiteY91" fmla="*/ 1181686 h 2518117"/>
              <a:gd name="connsiteX92" fmla="*/ 1102087 w 5167650"/>
              <a:gd name="connsiteY92" fmla="*/ 1026941 h 2518117"/>
              <a:gd name="connsiteX93" fmla="*/ 1017681 w 5167650"/>
              <a:gd name="connsiteY93" fmla="*/ 970671 h 2518117"/>
              <a:gd name="connsiteX94" fmla="*/ 764462 w 5167650"/>
              <a:gd name="connsiteY94" fmla="*/ 872197 h 2518117"/>
              <a:gd name="connsiteX95" fmla="*/ 694124 w 5167650"/>
              <a:gd name="connsiteY95" fmla="*/ 815926 h 2518117"/>
              <a:gd name="connsiteX96" fmla="*/ 609718 w 5167650"/>
              <a:gd name="connsiteY96" fmla="*/ 773723 h 2518117"/>
              <a:gd name="connsiteX97" fmla="*/ 483108 w 5167650"/>
              <a:gd name="connsiteY97" fmla="*/ 675249 h 2518117"/>
              <a:gd name="connsiteX98" fmla="*/ 384634 w 5167650"/>
              <a:gd name="connsiteY98" fmla="*/ 604911 h 2518117"/>
              <a:gd name="connsiteX99" fmla="*/ 314296 w 5167650"/>
              <a:gd name="connsiteY99" fmla="*/ 548640 h 2518117"/>
              <a:gd name="connsiteX100" fmla="*/ 286161 w 5167650"/>
              <a:gd name="connsiteY100" fmla="*/ 506437 h 2518117"/>
              <a:gd name="connsiteX101" fmla="*/ 187687 w 5167650"/>
              <a:gd name="connsiteY101" fmla="*/ 407963 h 2518117"/>
              <a:gd name="connsiteX102" fmla="*/ 103281 w 5167650"/>
              <a:gd name="connsiteY102" fmla="*/ 309489 h 2518117"/>
              <a:gd name="connsiteX103" fmla="*/ 47010 w 5167650"/>
              <a:gd name="connsiteY103" fmla="*/ 253218 h 2518117"/>
              <a:gd name="connsiteX104" fmla="*/ 4807 w 5167650"/>
              <a:gd name="connsiteY104" fmla="*/ 154744 h 2518117"/>
              <a:gd name="connsiteX105" fmla="*/ 18874 w 5167650"/>
              <a:gd name="connsiteY105" fmla="*/ 84406 h 2518117"/>
              <a:gd name="connsiteX106" fmla="*/ 300228 w 5167650"/>
              <a:gd name="connsiteY106" fmla="*/ 42203 h 2518117"/>
              <a:gd name="connsiteX107" fmla="*/ 567514 w 5167650"/>
              <a:gd name="connsiteY107" fmla="*/ 56271 h 2518117"/>
              <a:gd name="connsiteX108" fmla="*/ 651921 w 5167650"/>
              <a:gd name="connsiteY108" fmla="*/ 98474 h 2518117"/>
              <a:gd name="connsiteX109" fmla="*/ 736327 w 5167650"/>
              <a:gd name="connsiteY109" fmla="*/ 112541 h 2518117"/>
              <a:gd name="connsiteX110" fmla="*/ 862936 w 5167650"/>
              <a:gd name="connsiteY110" fmla="*/ 168812 h 2518117"/>
              <a:gd name="connsiteX111" fmla="*/ 1003613 w 5167650"/>
              <a:gd name="connsiteY111" fmla="*/ 211015 h 2518117"/>
              <a:gd name="connsiteX112" fmla="*/ 1059884 w 5167650"/>
              <a:gd name="connsiteY112" fmla="*/ 239151 h 2518117"/>
              <a:gd name="connsiteX113" fmla="*/ 1228696 w 5167650"/>
              <a:gd name="connsiteY113" fmla="*/ 239151 h 251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5167650" h="2518117">
                <a:moveTo>
                  <a:pt x="750394" y="0"/>
                </a:moveTo>
                <a:cubicBezTo>
                  <a:pt x="792597" y="23446"/>
                  <a:pt x="835302" y="46012"/>
                  <a:pt x="877004" y="70338"/>
                </a:cubicBezTo>
                <a:cubicBezTo>
                  <a:pt x="891608" y="78857"/>
                  <a:pt x="903667" y="91814"/>
                  <a:pt x="919207" y="98474"/>
                </a:cubicBezTo>
                <a:cubicBezTo>
                  <a:pt x="936978" y="106090"/>
                  <a:pt x="956721" y="107852"/>
                  <a:pt x="975478" y="112541"/>
                </a:cubicBezTo>
                <a:cubicBezTo>
                  <a:pt x="988219" y="122097"/>
                  <a:pt x="1053383" y="172596"/>
                  <a:pt x="1073951" y="182880"/>
                </a:cubicBezTo>
                <a:cubicBezTo>
                  <a:pt x="1087214" y="189512"/>
                  <a:pt x="1102086" y="192258"/>
                  <a:pt x="1116154" y="196947"/>
                </a:cubicBezTo>
                <a:cubicBezTo>
                  <a:pt x="1240962" y="321755"/>
                  <a:pt x="1010432" y="100875"/>
                  <a:pt x="1200561" y="239151"/>
                </a:cubicBezTo>
                <a:cubicBezTo>
                  <a:pt x="1238103" y="266454"/>
                  <a:pt x="1257514" y="316864"/>
                  <a:pt x="1299034" y="337624"/>
                </a:cubicBezTo>
                <a:cubicBezTo>
                  <a:pt x="1441622" y="408919"/>
                  <a:pt x="1265470" y="316648"/>
                  <a:pt x="1411576" y="407963"/>
                </a:cubicBezTo>
                <a:cubicBezTo>
                  <a:pt x="1429359" y="419077"/>
                  <a:pt x="1449639" y="425694"/>
                  <a:pt x="1467847" y="436098"/>
                </a:cubicBezTo>
                <a:cubicBezTo>
                  <a:pt x="1482527" y="444486"/>
                  <a:pt x="1494510" y="457574"/>
                  <a:pt x="1510050" y="464234"/>
                </a:cubicBezTo>
                <a:cubicBezTo>
                  <a:pt x="1527821" y="471850"/>
                  <a:pt x="1547564" y="473612"/>
                  <a:pt x="1566321" y="478301"/>
                </a:cubicBezTo>
                <a:cubicBezTo>
                  <a:pt x="1647144" y="559125"/>
                  <a:pt x="1605203" y="538155"/>
                  <a:pt x="1678862" y="562707"/>
                </a:cubicBezTo>
                <a:cubicBezTo>
                  <a:pt x="1692930" y="576775"/>
                  <a:pt x="1705149" y="592974"/>
                  <a:pt x="1721065" y="604911"/>
                </a:cubicBezTo>
                <a:cubicBezTo>
                  <a:pt x="1818070" y="677665"/>
                  <a:pt x="1763904" y="614855"/>
                  <a:pt x="1847674" y="689317"/>
                </a:cubicBezTo>
                <a:cubicBezTo>
                  <a:pt x="1872457" y="711346"/>
                  <a:pt x="1894567" y="736209"/>
                  <a:pt x="1918013" y="759655"/>
                </a:cubicBezTo>
                <a:cubicBezTo>
                  <a:pt x="1927392" y="769034"/>
                  <a:pt x="1935112" y="780434"/>
                  <a:pt x="1946148" y="787791"/>
                </a:cubicBezTo>
                <a:cubicBezTo>
                  <a:pt x="1960216" y="797169"/>
                  <a:pt x="1975149" y="805364"/>
                  <a:pt x="1988351" y="815926"/>
                </a:cubicBezTo>
                <a:cubicBezTo>
                  <a:pt x="1998708" y="824211"/>
                  <a:pt x="2005114" y="837237"/>
                  <a:pt x="2016487" y="844061"/>
                </a:cubicBezTo>
                <a:cubicBezTo>
                  <a:pt x="2029203" y="851690"/>
                  <a:pt x="2045139" y="852106"/>
                  <a:pt x="2058690" y="858129"/>
                </a:cubicBezTo>
                <a:cubicBezTo>
                  <a:pt x="2087435" y="870905"/>
                  <a:pt x="2115598" y="885056"/>
                  <a:pt x="2143096" y="900332"/>
                </a:cubicBezTo>
                <a:cubicBezTo>
                  <a:pt x="2157876" y="908543"/>
                  <a:pt x="2170177" y="920906"/>
                  <a:pt x="2185299" y="928467"/>
                </a:cubicBezTo>
                <a:cubicBezTo>
                  <a:pt x="2198562" y="935099"/>
                  <a:pt x="2213434" y="937846"/>
                  <a:pt x="2227502" y="942535"/>
                </a:cubicBezTo>
                <a:cubicBezTo>
                  <a:pt x="2236881" y="951914"/>
                  <a:pt x="2244602" y="963314"/>
                  <a:pt x="2255638" y="970671"/>
                </a:cubicBezTo>
                <a:cubicBezTo>
                  <a:pt x="2297036" y="998270"/>
                  <a:pt x="2350560" y="1011690"/>
                  <a:pt x="2396314" y="1026941"/>
                </a:cubicBezTo>
                <a:cubicBezTo>
                  <a:pt x="2396315" y="1026941"/>
                  <a:pt x="2480720" y="1055076"/>
                  <a:pt x="2480721" y="1055077"/>
                </a:cubicBezTo>
                <a:cubicBezTo>
                  <a:pt x="2555458" y="1104901"/>
                  <a:pt x="2490016" y="1065460"/>
                  <a:pt x="2593262" y="1111347"/>
                </a:cubicBezTo>
                <a:cubicBezTo>
                  <a:pt x="2687847" y="1153385"/>
                  <a:pt x="2609808" y="1129552"/>
                  <a:pt x="2705804" y="1153551"/>
                </a:cubicBezTo>
                <a:cubicBezTo>
                  <a:pt x="2719872" y="1162929"/>
                  <a:pt x="2732885" y="1174125"/>
                  <a:pt x="2748007" y="1181686"/>
                </a:cubicBezTo>
                <a:cubicBezTo>
                  <a:pt x="2761270" y="1188318"/>
                  <a:pt x="2775824" y="1192158"/>
                  <a:pt x="2790210" y="1195754"/>
                </a:cubicBezTo>
                <a:cubicBezTo>
                  <a:pt x="2832152" y="1206239"/>
                  <a:pt x="2874694" y="1214168"/>
                  <a:pt x="2916819" y="1223889"/>
                </a:cubicBezTo>
                <a:cubicBezTo>
                  <a:pt x="2935658" y="1228236"/>
                  <a:pt x="2954333" y="1233268"/>
                  <a:pt x="2973090" y="1237957"/>
                </a:cubicBezTo>
                <a:cubicBezTo>
                  <a:pt x="3104388" y="1233268"/>
                  <a:pt x="3235876" y="1232348"/>
                  <a:pt x="3366985" y="1223889"/>
                </a:cubicBezTo>
                <a:cubicBezTo>
                  <a:pt x="3381783" y="1222934"/>
                  <a:pt x="3394882" y="1213723"/>
                  <a:pt x="3409188" y="1209821"/>
                </a:cubicBezTo>
                <a:cubicBezTo>
                  <a:pt x="3446494" y="1199647"/>
                  <a:pt x="3521730" y="1181686"/>
                  <a:pt x="3521730" y="1181686"/>
                </a:cubicBezTo>
                <a:cubicBezTo>
                  <a:pt x="3535798" y="1172308"/>
                  <a:pt x="3548393" y="1160211"/>
                  <a:pt x="3563933" y="1153551"/>
                </a:cubicBezTo>
                <a:cubicBezTo>
                  <a:pt x="3581317" y="1146101"/>
                  <a:pt x="3678023" y="1127919"/>
                  <a:pt x="3690542" y="1125415"/>
                </a:cubicBezTo>
                <a:lnTo>
                  <a:pt x="3803084" y="1069144"/>
                </a:lnTo>
                <a:cubicBezTo>
                  <a:pt x="3821841" y="1059766"/>
                  <a:pt x="3839010" y="1046095"/>
                  <a:pt x="3859354" y="1041009"/>
                </a:cubicBezTo>
                <a:lnTo>
                  <a:pt x="3915625" y="1026941"/>
                </a:lnTo>
                <a:cubicBezTo>
                  <a:pt x="3934382" y="1012873"/>
                  <a:pt x="3949861" y="992750"/>
                  <a:pt x="3971896" y="984738"/>
                </a:cubicBezTo>
                <a:cubicBezTo>
                  <a:pt x="4003058" y="973407"/>
                  <a:pt x="4037747" y="976602"/>
                  <a:pt x="4070370" y="970671"/>
                </a:cubicBezTo>
                <a:cubicBezTo>
                  <a:pt x="4089392" y="967212"/>
                  <a:pt x="4107394" y="958436"/>
                  <a:pt x="4126641" y="956603"/>
                </a:cubicBezTo>
                <a:cubicBezTo>
                  <a:pt x="4206136" y="949032"/>
                  <a:pt x="4286074" y="947224"/>
                  <a:pt x="4365791" y="942535"/>
                </a:cubicBezTo>
                <a:cubicBezTo>
                  <a:pt x="4520536" y="947224"/>
                  <a:pt x="4675412" y="948674"/>
                  <a:pt x="4830025" y="956603"/>
                </a:cubicBezTo>
                <a:cubicBezTo>
                  <a:pt x="4858511" y="958064"/>
                  <a:pt x="4886158" y="966901"/>
                  <a:pt x="4914431" y="970671"/>
                </a:cubicBezTo>
                <a:cubicBezTo>
                  <a:pt x="4956522" y="976283"/>
                  <a:pt x="4998838" y="980049"/>
                  <a:pt x="5041041" y="984738"/>
                </a:cubicBezTo>
                <a:cubicBezTo>
                  <a:pt x="5059798" y="998806"/>
                  <a:pt x="5076954" y="1015308"/>
                  <a:pt x="5097311" y="1026941"/>
                </a:cubicBezTo>
                <a:cubicBezTo>
                  <a:pt x="5110186" y="1034298"/>
                  <a:pt x="5130895" y="1028942"/>
                  <a:pt x="5139514" y="1041009"/>
                </a:cubicBezTo>
                <a:cubicBezTo>
                  <a:pt x="5156752" y="1065142"/>
                  <a:pt x="5167650" y="1125415"/>
                  <a:pt x="5167650" y="1125415"/>
                </a:cubicBezTo>
                <a:cubicBezTo>
                  <a:pt x="5162961" y="1256714"/>
                  <a:pt x="5160311" y="1388101"/>
                  <a:pt x="5153582" y="1519311"/>
                </a:cubicBezTo>
                <a:cubicBezTo>
                  <a:pt x="5146110" y="1665005"/>
                  <a:pt x="5153619" y="1631738"/>
                  <a:pt x="5125447" y="1716258"/>
                </a:cubicBezTo>
                <a:cubicBezTo>
                  <a:pt x="5120262" y="1752551"/>
                  <a:pt x="5116954" y="1817649"/>
                  <a:pt x="5097311" y="1856935"/>
                </a:cubicBezTo>
                <a:cubicBezTo>
                  <a:pt x="5089750" y="1872057"/>
                  <a:pt x="5078554" y="1885070"/>
                  <a:pt x="5069176" y="1899138"/>
                </a:cubicBezTo>
                <a:cubicBezTo>
                  <a:pt x="5064487" y="1917895"/>
                  <a:pt x="5062724" y="1937638"/>
                  <a:pt x="5055108" y="1955409"/>
                </a:cubicBezTo>
                <a:cubicBezTo>
                  <a:pt x="5033091" y="2006782"/>
                  <a:pt x="4972588" y="2041990"/>
                  <a:pt x="4942567" y="2082018"/>
                </a:cubicBezTo>
                <a:cubicBezTo>
                  <a:pt x="4928499" y="2100775"/>
                  <a:pt x="4915623" y="2120487"/>
                  <a:pt x="4900364" y="2138289"/>
                </a:cubicBezTo>
                <a:cubicBezTo>
                  <a:pt x="4887417" y="2153394"/>
                  <a:pt x="4869725" y="2164303"/>
                  <a:pt x="4858161" y="2180492"/>
                </a:cubicBezTo>
                <a:cubicBezTo>
                  <a:pt x="4845972" y="2197557"/>
                  <a:pt x="4844854" y="2221934"/>
                  <a:pt x="4830025" y="2236763"/>
                </a:cubicBezTo>
                <a:cubicBezTo>
                  <a:pt x="4815196" y="2251592"/>
                  <a:pt x="4792086" y="2254714"/>
                  <a:pt x="4773754" y="2264898"/>
                </a:cubicBezTo>
                <a:cubicBezTo>
                  <a:pt x="4676199" y="2319095"/>
                  <a:pt x="4728152" y="2299694"/>
                  <a:pt x="4619010" y="2349304"/>
                </a:cubicBezTo>
                <a:cubicBezTo>
                  <a:pt x="4596021" y="2359754"/>
                  <a:pt x="4571599" y="2366858"/>
                  <a:pt x="4548671" y="2377440"/>
                </a:cubicBezTo>
                <a:cubicBezTo>
                  <a:pt x="4510590" y="2395016"/>
                  <a:pt x="4473644" y="2414954"/>
                  <a:pt x="4436130" y="2433711"/>
                </a:cubicBezTo>
                <a:cubicBezTo>
                  <a:pt x="4417373" y="2443089"/>
                  <a:pt x="4397308" y="2450213"/>
                  <a:pt x="4379859" y="2461846"/>
                </a:cubicBezTo>
                <a:lnTo>
                  <a:pt x="4295453" y="2518117"/>
                </a:lnTo>
                <a:cubicBezTo>
                  <a:pt x="4107884" y="2513428"/>
                  <a:pt x="3920179" y="2512569"/>
                  <a:pt x="3732745" y="2504049"/>
                </a:cubicBezTo>
                <a:cubicBezTo>
                  <a:pt x="3713431" y="2503171"/>
                  <a:pt x="3695103" y="2495156"/>
                  <a:pt x="3676474" y="2489981"/>
                </a:cubicBezTo>
                <a:cubicBezTo>
                  <a:pt x="3610689" y="2471707"/>
                  <a:pt x="3544299" y="2455302"/>
                  <a:pt x="3479527" y="2433711"/>
                </a:cubicBezTo>
                <a:cubicBezTo>
                  <a:pt x="3376779" y="2399461"/>
                  <a:pt x="3423893" y="2412768"/>
                  <a:pt x="3338850" y="2391507"/>
                </a:cubicBezTo>
                <a:cubicBezTo>
                  <a:pt x="3324782" y="2382129"/>
                  <a:pt x="3309371" y="2374505"/>
                  <a:pt x="3296647" y="2363372"/>
                </a:cubicBezTo>
                <a:cubicBezTo>
                  <a:pt x="3271693" y="2341538"/>
                  <a:pt x="3252834" y="2312929"/>
                  <a:pt x="3226308" y="2293034"/>
                </a:cubicBezTo>
                <a:lnTo>
                  <a:pt x="3170038" y="2250831"/>
                </a:lnTo>
                <a:cubicBezTo>
                  <a:pt x="3117807" y="2068026"/>
                  <a:pt x="3172748" y="2228117"/>
                  <a:pt x="3099699" y="2082018"/>
                </a:cubicBezTo>
                <a:cubicBezTo>
                  <a:pt x="3088406" y="2059432"/>
                  <a:pt x="3086045" y="2032367"/>
                  <a:pt x="3071564" y="2011680"/>
                </a:cubicBezTo>
                <a:lnTo>
                  <a:pt x="2959022" y="1899138"/>
                </a:lnTo>
                <a:cubicBezTo>
                  <a:pt x="2944954" y="1885070"/>
                  <a:pt x="2927854" y="1873488"/>
                  <a:pt x="2916819" y="1856935"/>
                </a:cubicBezTo>
                <a:cubicBezTo>
                  <a:pt x="2907441" y="1842867"/>
                  <a:pt x="2899817" y="1827456"/>
                  <a:pt x="2888684" y="1814732"/>
                </a:cubicBezTo>
                <a:cubicBezTo>
                  <a:pt x="2837572" y="1756318"/>
                  <a:pt x="2814980" y="1735678"/>
                  <a:pt x="2748007" y="1702191"/>
                </a:cubicBezTo>
                <a:cubicBezTo>
                  <a:pt x="2734744" y="1695559"/>
                  <a:pt x="2719067" y="1694755"/>
                  <a:pt x="2705804" y="1688123"/>
                </a:cubicBezTo>
                <a:cubicBezTo>
                  <a:pt x="2608657" y="1639548"/>
                  <a:pt x="2724438" y="1675195"/>
                  <a:pt x="2607330" y="1645920"/>
                </a:cubicBezTo>
                <a:cubicBezTo>
                  <a:pt x="2569816" y="1627163"/>
                  <a:pt x="2530753" y="1611228"/>
                  <a:pt x="2494788" y="1589649"/>
                </a:cubicBezTo>
                <a:cubicBezTo>
                  <a:pt x="2471342" y="1575581"/>
                  <a:pt x="2449582" y="1558217"/>
                  <a:pt x="2424450" y="1547446"/>
                </a:cubicBezTo>
                <a:cubicBezTo>
                  <a:pt x="2383561" y="1529922"/>
                  <a:pt x="2297841" y="1505243"/>
                  <a:pt x="2297841" y="1505243"/>
                </a:cubicBezTo>
                <a:cubicBezTo>
                  <a:pt x="2283773" y="1495864"/>
                  <a:pt x="2270760" y="1484668"/>
                  <a:pt x="2255638" y="1477107"/>
                </a:cubicBezTo>
                <a:cubicBezTo>
                  <a:pt x="2225435" y="1462005"/>
                  <a:pt x="2129779" y="1428715"/>
                  <a:pt x="2100893" y="1420837"/>
                </a:cubicBezTo>
                <a:cubicBezTo>
                  <a:pt x="2077825" y="1414546"/>
                  <a:pt x="2054000" y="1411458"/>
                  <a:pt x="2030554" y="1406769"/>
                </a:cubicBezTo>
                <a:cubicBezTo>
                  <a:pt x="2002419" y="1392701"/>
                  <a:pt x="1975185" y="1376665"/>
                  <a:pt x="1946148" y="1364566"/>
                </a:cubicBezTo>
                <a:cubicBezTo>
                  <a:pt x="1918772" y="1353159"/>
                  <a:pt x="1889614" y="1346566"/>
                  <a:pt x="1861742" y="1336431"/>
                </a:cubicBezTo>
                <a:cubicBezTo>
                  <a:pt x="1838010" y="1327801"/>
                  <a:pt x="1815185" y="1316788"/>
                  <a:pt x="1791404" y="1308295"/>
                </a:cubicBezTo>
                <a:cubicBezTo>
                  <a:pt x="1749510" y="1293333"/>
                  <a:pt x="1706448" y="1281712"/>
                  <a:pt x="1664794" y="1266092"/>
                </a:cubicBezTo>
                <a:cubicBezTo>
                  <a:pt x="1631356" y="1253553"/>
                  <a:pt x="1599759" y="1236428"/>
                  <a:pt x="1566321" y="1223889"/>
                </a:cubicBezTo>
                <a:cubicBezTo>
                  <a:pt x="1524667" y="1208269"/>
                  <a:pt x="1481015" y="1198208"/>
                  <a:pt x="1439711" y="1181686"/>
                </a:cubicBezTo>
                <a:cubicBezTo>
                  <a:pt x="1384989" y="1159797"/>
                  <a:pt x="1180947" y="1072004"/>
                  <a:pt x="1102087" y="1026941"/>
                </a:cubicBezTo>
                <a:cubicBezTo>
                  <a:pt x="1072728" y="1010164"/>
                  <a:pt x="1048323" y="984971"/>
                  <a:pt x="1017681" y="970671"/>
                </a:cubicBezTo>
                <a:cubicBezTo>
                  <a:pt x="825662" y="881062"/>
                  <a:pt x="954142" y="980586"/>
                  <a:pt x="764462" y="872197"/>
                </a:cubicBezTo>
                <a:cubicBezTo>
                  <a:pt x="738392" y="857300"/>
                  <a:pt x="719455" y="832046"/>
                  <a:pt x="694124" y="815926"/>
                </a:cubicBezTo>
                <a:cubicBezTo>
                  <a:pt x="667586" y="799038"/>
                  <a:pt x="635891" y="791172"/>
                  <a:pt x="609718" y="773723"/>
                </a:cubicBezTo>
                <a:cubicBezTo>
                  <a:pt x="565232" y="744066"/>
                  <a:pt x="527594" y="704906"/>
                  <a:pt x="483108" y="675249"/>
                </a:cubicBezTo>
                <a:cubicBezTo>
                  <a:pt x="421397" y="634108"/>
                  <a:pt x="454431" y="657258"/>
                  <a:pt x="384634" y="604911"/>
                </a:cubicBezTo>
                <a:cubicBezTo>
                  <a:pt x="304004" y="483962"/>
                  <a:pt x="411365" y="626295"/>
                  <a:pt x="314296" y="548640"/>
                </a:cubicBezTo>
                <a:cubicBezTo>
                  <a:pt x="301094" y="538078"/>
                  <a:pt x="297471" y="519004"/>
                  <a:pt x="286161" y="506437"/>
                </a:cubicBezTo>
                <a:cubicBezTo>
                  <a:pt x="255107" y="471932"/>
                  <a:pt x="220512" y="440788"/>
                  <a:pt x="187687" y="407963"/>
                </a:cubicBezTo>
                <a:cubicBezTo>
                  <a:pt x="109803" y="330079"/>
                  <a:pt x="232393" y="454741"/>
                  <a:pt x="103281" y="309489"/>
                </a:cubicBezTo>
                <a:cubicBezTo>
                  <a:pt x="85658" y="289663"/>
                  <a:pt x="58873" y="276944"/>
                  <a:pt x="47010" y="253218"/>
                </a:cubicBezTo>
                <a:cubicBezTo>
                  <a:pt x="12242" y="183684"/>
                  <a:pt x="25505" y="216842"/>
                  <a:pt x="4807" y="154744"/>
                </a:cubicBezTo>
                <a:cubicBezTo>
                  <a:pt x="9496" y="131298"/>
                  <a:pt x="0" y="99085"/>
                  <a:pt x="18874" y="84406"/>
                </a:cubicBezTo>
                <a:cubicBezTo>
                  <a:pt x="59030" y="53174"/>
                  <a:pt x="278575" y="44007"/>
                  <a:pt x="300228" y="42203"/>
                </a:cubicBezTo>
                <a:cubicBezTo>
                  <a:pt x="389323" y="46892"/>
                  <a:pt x="479416" y="42175"/>
                  <a:pt x="567514" y="56271"/>
                </a:cubicBezTo>
                <a:cubicBezTo>
                  <a:pt x="598575" y="61241"/>
                  <a:pt x="622079" y="88527"/>
                  <a:pt x="651921" y="98474"/>
                </a:cubicBezTo>
                <a:cubicBezTo>
                  <a:pt x="678981" y="107494"/>
                  <a:pt x="708192" y="107852"/>
                  <a:pt x="736327" y="112541"/>
                </a:cubicBezTo>
                <a:cubicBezTo>
                  <a:pt x="785354" y="137055"/>
                  <a:pt x="809047" y="150849"/>
                  <a:pt x="862936" y="168812"/>
                </a:cubicBezTo>
                <a:cubicBezTo>
                  <a:pt x="987286" y="210262"/>
                  <a:pt x="840571" y="145798"/>
                  <a:pt x="1003613" y="211015"/>
                </a:cubicBezTo>
                <a:cubicBezTo>
                  <a:pt x="1023084" y="218803"/>
                  <a:pt x="1039075" y="236550"/>
                  <a:pt x="1059884" y="239151"/>
                </a:cubicBezTo>
                <a:cubicBezTo>
                  <a:pt x="1115720" y="246131"/>
                  <a:pt x="1172425" y="239151"/>
                  <a:pt x="1228696" y="23915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 rot="980024">
            <a:off x="-55563" y="841375"/>
            <a:ext cx="1308101" cy="1674813"/>
          </a:xfrm>
          <a:custGeom>
            <a:avLst/>
            <a:gdLst>
              <a:gd name="connsiteX0" fmla="*/ 121921 w 1571301"/>
              <a:gd name="connsiteY0" fmla="*/ 16040 h 1346151"/>
              <a:gd name="connsiteX1" fmla="*/ 206327 w 1571301"/>
              <a:gd name="connsiteY1" fmla="*/ 58243 h 1346151"/>
              <a:gd name="connsiteX2" fmla="*/ 248530 w 1571301"/>
              <a:gd name="connsiteY2" fmla="*/ 86378 h 1346151"/>
              <a:gd name="connsiteX3" fmla="*/ 332936 w 1571301"/>
              <a:gd name="connsiteY3" fmla="*/ 128581 h 1346151"/>
              <a:gd name="connsiteX4" fmla="*/ 459546 w 1571301"/>
              <a:gd name="connsiteY4" fmla="*/ 184852 h 1346151"/>
              <a:gd name="connsiteX5" fmla="*/ 501749 w 1571301"/>
              <a:gd name="connsiteY5" fmla="*/ 227055 h 1346151"/>
              <a:gd name="connsiteX6" fmla="*/ 558019 w 1571301"/>
              <a:gd name="connsiteY6" fmla="*/ 255191 h 1346151"/>
              <a:gd name="connsiteX7" fmla="*/ 600223 w 1571301"/>
              <a:gd name="connsiteY7" fmla="*/ 283326 h 1346151"/>
              <a:gd name="connsiteX8" fmla="*/ 656493 w 1571301"/>
              <a:gd name="connsiteY8" fmla="*/ 311461 h 1346151"/>
              <a:gd name="connsiteX9" fmla="*/ 698696 w 1571301"/>
              <a:gd name="connsiteY9" fmla="*/ 353664 h 1346151"/>
              <a:gd name="connsiteX10" fmla="*/ 754967 w 1571301"/>
              <a:gd name="connsiteY10" fmla="*/ 367732 h 1346151"/>
              <a:gd name="connsiteX11" fmla="*/ 895644 w 1571301"/>
              <a:gd name="connsiteY11" fmla="*/ 452138 h 1346151"/>
              <a:gd name="connsiteX12" fmla="*/ 965983 w 1571301"/>
              <a:gd name="connsiteY12" fmla="*/ 522477 h 1346151"/>
              <a:gd name="connsiteX13" fmla="*/ 1022253 w 1571301"/>
              <a:gd name="connsiteY13" fmla="*/ 578748 h 1346151"/>
              <a:gd name="connsiteX14" fmla="*/ 1092592 w 1571301"/>
              <a:gd name="connsiteY14" fmla="*/ 635018 h 1346151"/>
              <a:gd name="connsiteX15" fmla="*/ 1134795 w 1571301"/>
              <a:gd name="connsiteY15" fmla="*/ 663154 h 1346151"/>
              <a:gd name="connsiteX16" fmla="*/ 1176998 w 1571301"/>
              <a:gd name="connsiteY16" fmla="*/ 719424 h 1346151"/>
              <a:gd name="connsiteX17" fmla="*/ 1219201 w 1571301"/>
              <a:gd name="connsiteY17" fmla="*/ 747560 h 1346151"/>
              <a:gd name="connsiteX18" fmla="*/ 1303607 w 1571301"/>
              <a:gd name="connsiteY18" fmla="*/ 831966 h 1346151"/>
              <a:gd name="connsiteX19" fmla="*/ 1373946 w 1571301"/>
              <a:gd name="connsiteY19" fmla="*/ 888237 h 1346151"/>
              <a:gd name="connsiteX20" fmla="*/ 1458352 w 1571301"/>
              <a:gd name="connsiteY20" fmla="*/ 1028914 h 1346151"/>
              <a:gd name="connsiteX21" fmla="*/ 1486487 w 1571301"/>
              <a:gd name="connsiteY21" fmla="*/ 1071117 h 1346151"/>
              <a:gd name="connsiteX22" fmla="*/ 1514623 w 1571301"/>
              <a:gd name="connsiteY22" fmla="*/ 1211794 h 1346151"/>
              <a:gd name="connsiteX23" fmla="*/ 1570893 w 1571301"/>
              <a:gd name="connsiteY23" fmla="*/ 1296200 h 1346151"/>
              <a:gd name="connsiteX24" fmla="*/ 1556826 w 1571301"/>
              <a:gd name="connsiteY24" fmla="*/ 1338403 h 1346151"/>
              <a:gd name="connsiteX25" fmla="*/ 1388013 w 1571301"/>
              <a:gd name="connsiteY25" fmla="*/ 1310268 h 1346151"/>
              <a:gd name="connsiteX26" fmla="*/ 1247336 w 1571301"/>
              <a:gd name="connsiteY26" fmla="*/ 1225861 h 1346151"/>
              <a:gd name="connsiteX27" fmla="*/ 1205133 w 1571301"/>
              <a:gd name="connsiteY27" fmla="*/ 1211794 h 1346151"/>
              <a:gd name="connsiteX28" fmla="*/ 1078524 w 1571301"/>
              <a:gd name="connsiteY28" fmla="*/ 1113320 h 1346151"/>
              <a:gd name="connsiteX29" fmla="*/ 1036321 w 1571301"/>
              <a:gd name="connsiteY29" fmla="*/ 1085184 h 1346151"/>
              <a:gd name="connsiteX30" fmla="*/ 980050 w 1571301"/>
              <a:gd name="connsiteY30" fmla="*/ 1028914 h 1346151"/>
              <a:gd name="connsiteX31" fmla="*/ 937847 w 1571301"/>
              <a:gd name="connsiteY31" fmla="*/ 1000778 h 1346151"/>
              <a:gd name="connsiteX32" fmla="*/ 881576 w 1571301"/>
              <a:gd name="connsiteY32" fmla="*/ 958575 h 1346151"/>
              <a:gd name="connsiteX33" fmla="*/ 825306 w 1571301"/>
              <a:gd name="connsiteY33" fmla="*/ 930440 h 1346151"/>
              <a:gd name="connsiteX34" fmla="*/ 712764 w 1571301"/>
              <a:gd name="connsiteY34" fmla="*/ 860101 h 1346151"/>
              <a:gd name="connsiteX35" fmla="*/ 670561 w 1571301"/>
              <a:gd name="connsiteY35" fmla="*/ 846034 h 1346151"/>
              <a:gd name="connsiteX36" fmla="*/ 642426 w 1571301"/>
              <a:gd name="connsiteY36" fmla="*/ 817898 h 1346151"/>
              <a:gd name="connsiteX37" fmla="*/ 558019 w 1571301"/>
              <a:gd name="connsiteY37" fmla="*/ 789763 h 1346151"/>
              <a:gd name="connsiteX38" fmla="*/ 501749 w 1571301"/>
              <a:gd name="connsiteY38" fmla="*/ 747560 h 1346151"/>
              <a:gd name="connsiteX39" fmla="*/ 417343 w 1571301"/>
              <a:gd name="connsiteY39" fmla="*/ 691289 h 1346151"/>
              <a:gd name="connsiteX40" fmla="*/ 361072 w 1571301"/>
              <a:gd name="connsiteY40" fmla="*/ 635018 h 1346151"/>
              <a:gd name="connsiteX41" fmla="*/ 332936 w 1571301"/>
              <a:gd name="connsiteY41" fmla="*/ 606883 h 1346151"/>
              <a:gd name="connsiteX42" fmla="*/ 262598 w 1571301"/>
              <a:gd name="connsiteY42" fmla="*/ 550612 h 1346151"/>
              <a:gd name="connsiteX43" fmla="*/ 220395 w 1571301"/>
              <a:gd name="connsiteY43" fmla="*/ 494341 h 1346151"/>
              <a:gd name="connsiteX44" fmla="*/ 150056 w 1571301"/>
              <a:gd name="connsiteY44" fmla="*/ 424003 h 1346151"/>
              <a:gd name="connsiteX45" fmla="*/ 79718 w 1571301"/>
              <a:gd name="connsiteY45" fmla="*/ 325529 h 1346151"/>
              <a:gd name="connsiteX46" fmla="*/ 37515 w 1571301"/>
              <a:gd name="connsiteY46" fmla="*/ 283326 h 1346151"/>
              <a:gd name="connsiteX47" fmla="*/ 9379 w 1571301"/>
              <a:gd name="connsiteY47" fmla="*/ 198920 h 1346151"/>
              <a:gd name="connsiteX48" fmla="*/ 23447 w 1571301"/>
              <a:gd name="connsiteY48" fmla="*/ 156717 h 1346151"/>
              <a:gd name="connsiteX49" fmla="*/ 51583 w 1571301"/>
              <a:gd name="connsiteY49" fmla="*/ 128581 h 1346151"/>
              <a:gd name="connsiteX50" fmla="*/ 135989 w 1571301"/>
              <a:gd name="connsiteY50" fmla="*/ 86378 h 1346151"/>
              <a:gd name="connsiteX51" fmla="*/ 276666 w 1571301"/>
              <a:gd name="connsiteY51" fmla="*/ 114514 h 1346151"/>
              <a:gd name="connsiteX52" fmla="*/ 375139 w 1571301"/>
              <a:gd name="connsiteY52" fmla="*/ 170784 h 1346151"/>
              <a:gd name="connsiteX53" fmla="*/ 389207 w 1571301"/>
              <a:gd name="connsiteY53" fmla="*/ 100446 h 134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571301" h="1346151">
                <a:moveTo>
                  <a:pt x="121921" y="16040"/>
                </a:moveTo>
                <a:cubicBezTo>
                  <a:pt x="242869" y="96671"/>
                  <a:pt x="89842" y="0"/>
                  <a:pt x="206327" y="58243"/>
                </a:cubicBezTo>
                <a:cubicBezTo>
                  <a:pt x="221449" y="65804"/>
                  <a:pt x="233750" y="78167"/>
                  <a:pt x="248530" y="86378"/>
                </a:cubicBezTo>
                <a:cubicBezTo>
                  <a:pt x="276028" y="101654"/>
                  <a:pt x="304299" y="115564"/>
                  <a:pt x="332936" y="128581"/>
                </a:cubicBezTo>
                <a:cubicBezTo>
                  <a:pt x="530538" y="218401"/>
                  <a:pt x="291173" y="100667"/>
                  <a:pt x="459546" y="184852"/>
                </a:cubicBezTo>
                <a:cubicBezTo>
                  <a:pt x="473614" y="198920"/>
                  <a:pt x="485560" y="215491"/>
                  <a:pt x="501749" y="227055"/>
                </a:cubicBezTo>
                <a:cubicBezTo>
                  <a:pt x="518813" y="239244"/>
                  <a:pt x="539811" y="244787"/>
                  <a:pt x="558019" y="255191"/>
                </a:cubicBezTo>
                <a:cubicBezTo>
                  <a:pt x="572699" y="263579"/>
                  <a:pt x="585543" y="274938"/>
                  <a:pt x="600223" y="283326"/>
                </a:cubicBezTo>
                <a:cubicBezTo>
                  <a:pt x="618431" y="293730"/>
                  <a:pt x="639429" y="299272"/>
                  <a:pt x="656493" y="311461"/>
                </a:cubicBezTo>
                <a:cubicBezTo>
                  <a:pt x="672682" y="323025"/>
                  <a:pt x="681423" y="343793"/>
                  <a:pt x="698696" y="353664"/>
                </a:cubicBezTo>
                <a:cubicBezTo>
                  <a:pt x="715483" y="363257"/>
                  <a:pt x="736864" y="360943"/>
                  <a:pt x="754967" y="367732"/>
                </a:cubicBezTo>
                <a:cubicBezTo>
                  <a:pt x="790488" y="381052"/>
                  <a:pt x="876014" y="432508"/>
                  <a:pt x="895644" y="452138"/>
                </a:cubicBezTo>
                <a:lnTo>
                  <a:pt x="965983" y="522477"/>
                </a:lnTo>
                <a:cubicBezTo>
                  <a:pt x="984740" y="541234"/>
                  <a:pt x="1000182" y="564034"/>
                  <a:pt x="1022253" y="578748"/>
                </a:cubicBezTo>
                <a:cubicBezTo>
                  <a:pt x="1152136" y="665335"/>
                  <a:pt x="992376" y="554845"/>
                  <a:pt x="1092592" y="635018"/>
                </a:cubicBezTo>
                <a:cubicBezTo>
                  <a:pt x="1105794" y="645580"/>
                  <a:pt x="1122840" y="651199"/>
                  <a:pt x="1134795" y="663154"/>
                </a:cubicBezTo>
                <a:cubicBezTo>
                  <a:pt x="1151374" y="679733"/>
                  <a:pt x="1160419" y="702845"/>
                  <a:pt x="1176998" y="719424"/>
                </a:cubicBezTo>
                <a:cubicBezTo>
                  <a:pt x="1188953" y="731379"/>
                  <a:pt x="1206564" y="736327"/>
                  <a:pt x="1219201" y="747560"/>
                </a:cubicBezTo>
                <a:cubicBezTo>
                  <a:pt x="1248940" y="773995"/>
                  <a:pt x="1270500" y="809895"/>
                  <a:pt x="1303607" y="831966"/>
                </a:cubicBezTo>
                <a:cubicBezTo>
                  <a:pt x="1356846" y="867458"/>
                  <a:pt x="1333855" y="848146"/>
                  <a:pt x="1373946" y="888237"/>
                </a:cubicBezTo>
                <a:cubicBezTo>
                  <a:pt x="1417204" y="974754"/>
                  <a:pt x="1390447" y="927057"/>
                  <a:pt x="1458352" y="1028914"/>
                </a:cubicBezTo>
                <a:lnTo>
                  <a:pt x="1486487" y="1071117"/>
                </a:lnTo>
                <a:cubicBezTo>
                  <a:pt x="1495866" y="1118009"/>
                  <a:pt x="1488097" y="1172004"/>
                  <a:pt x="1514623" y="1211794"/>
                </a:cubicBezTo>
                <a:lnTo>
                  <a:pt x="1570893" y="1296200"/>
                </a:lnTo>
                <a:cubicBezTo>
                  <a:pt x="1566204" y="1310268"/>
                  <a:pt x="1571301" y="1335186"/>
                  <a:pt x="1556826" y="1338403"/>
                </a:cubicBezTo>
                <a:cubicBezTo>
                  <a:pt x="1521960" y="1346151"/>
                  <a:pt x="1431426" y="1321121"/>
                  <a:pt x="1388013" y="1310268"/>
                </a:cubicBezTo>
                <a:cubicBezTo>
                  <a:pt x="1328013" y="1270268"/>
                  <a:pt x="1307894" y="1251814"/>
                  <a:pt x="1247336" y="1225861"/>
                </a:cubicBezTo>
                <a:cubicBezTo>
                  <a:pt x="1233706" y="1220020"/>
                  <a:pt x="1219201" y="1216483"/>
                  <a:pt x="1205133" y="1211794"/>
                </a:cubicBezTo>
                <a:cubicBezTo>
                  <a:pt x="991810" y="1069578"/>
                  <a:pt x="1210746" y="1223506"/>
                  <a:pt x="1078524" y="1113320"/>
                </a:cubicBezTo>
                <a:cubicBezTo>
                  <a:pt x="1065535" y="1102496"/>
                  <a:pt x="1049158" y="1096187"/>
                  <a:pt x="1036321" y="1085184"/>
                </a:cubicBezTo>
                <a:cubicBezTo>
                  <a:pt x="1016181" y="1067921"/>
                  <a:pt x="1000190" y="1046177"/>
                  <a:pt x="980050" y="1028914"/>
                </a:cubicBezTo>
                <a:cubicBezTo>
                  <a:pt x="967213" y="1017911"/>
                  <a:pt x="951605" y="1010605"/>
                  <a:pt x="937847" y="1000778"/>
                </a:cubicBezTo>
                <a:cubicBezTo>
                  <a:pt x="918768" y="987150"/>
                  <a:pt x="901458" y="971001"/>
                  <a:pt x="881576" y="958575"/>
                </a:cubicBezTo>
                <a:cubicBezTo>
                  <a:pt x="863793" y="947461"/>
                  <a:pt x="843514" y="940844"/>
                  <a:pt x="825306" y="930440"/>
                </a:cubicBezTo>
                <a:cubicBezTo>
                  <a:pt x="747188" y="885800"/>
                  <a:pt x="818891" y="913164"/>
                  <a:pt x="712764" y="860101"/>
                </a:cubicBezTo>
                <a:cubicBezTo>
                  <a:pt x="699501" y="853470"/>
                  <a:pt x="684629" y="850723"/>
                  <a:pt x="670561" y="846034"/>
                </a:cubicBezTo>
                <a:cubicBezTo>
                  <a:pt x="661183" y="836655"/>
                  <a:pt x="654289" y="823829"/>
                  <a:pt x="642426" y="817898"/>
                </a:cubicBezTo>
                <a:cubicBezTo>
                  <a:pt x="615900" y="804635"/>
                  <a:pt x="558019" y="789763"/>
                  <a:pt x="558019" y="789763"/>
                </a:cubicBezTo>
                <a:cubicBezTo>
                  <a:pt x="539262" y="775695"/>
                  <a:pt x="520957" y="761005"/>
                  <a:pt x="501749" y="747560"/>
                </a:cubicBezTo>
                <a:cubicBezTo>
                  <a:pt x="474047" y="728169"/>
                  <a:pt x="441253" y="715199"/>
                  <a:pt x="417343" y="691289"/>
                </a:cubicBezTo>
                <a:lnTo>
                  <a:pt x="361072" y="635018"/>
                </a:lnTo>
                <a:cubicBezTo>
                  <a:pt x="351693" y="625640"/>
                  <a:pt x="343972" y="614240"/>
                  <a:pt x="332936" y="606883"/>
                </a:cubicBezTo>
                <a:cubicBezTo>
                  <a:pt x="298859" y="584165"/>
                  <a:pt x="287656" y="580682"/>
                  <a:pt x="262598" y="550612"/>
                </a:cubicBezTo>
                <a:cubicBezTo>
                  <a:pt x="247588" y="532600"/>
                  <a:pt x="235972" y="511865"/>
                  <a:pt x="220395" y="494341"/>
                </a:cubicBezTo>
                <a:cubicBezTo>
                  <a:pt x="198366" y="469559"/>
                  <a:pt x="168449" y="451592"/>
                  <a:pt x="150056" y="424003"/>
                </a:cubicBezTo>
                <a:cubicBezTo>
                  <a:pt x="127789" y="390602"/>
                  <a:pt x="105892" y="356066"/>
                  <a:pt x="79718" y="325529"/>
                </a:cubicBezTo>
                <a:cubicBezTo>
                  <a:pt x="66771" y="310424"/>
                  <a:pt x="51583" y="297394"/>
                  <a:pt x="37515" y="283326"/>
                </a:cubicBezTo>
                <a:cubicBezTo>
                  <a:pt x="28136" y="255191"/>
                  <a:pt x="0" y="227055"/>
                  <a:pt x="9379" y="198920"/>
                </a:cubicBezTo>
                <a:cubicBezTo>
                  <a:pt x="14068" y="184852"/>
                  <a:pt x="15818" y="169432"/>
                  <a:pt x="23447" y="156717"/>
                </a:cubicBezTo>
                <a:cubicBezTo>
                  <a:pt x="30271" y="145344"/>
                  <a:pt x="41226" y="136867"/>
                  <a:pt x="51583" y="128581"/>
                </a:cubicBezTo>
                <a:cubicBezTo>
                  <a:pt x="90540" y="97415"/>
                  <a:pt x="91415" y="101236"/>
                  <a:pt x="135989" y="86378"/>
                </a:cubicBezTo>
                <a:cubicBezTo>
                  <a:pt x="157640" y="89471"/>
                  <a:pt x="243928" y="95806"/>
                  <a:pt x="276666" y="114514"/>
                </a:cubicBezTo>
                <a:cubicBezTo>
                  <a:pt x="395894" y="182645"/>
                  <a:pt x="278378" y="138532"/>
                  <a:pt x="375139" y="170784"/>
                </a:cubicBezTo>
                <a:cubicBezTo>
                  <a:pt x="390344" y="109965"/>
                  <a:pt x="389207" y="133848"/>
                  <a:pt x="389207" y="10044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9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24001" t="46561" r="22079" b="14400"/>
          <a:stretch>
            <a:fillRect/>
          </a:stretch>
        </p:blipFill>
        <p:spPr bwMode="auto">
          <a:xfrm>
            <a:off x="-914400" y="0"/>
            <a:ext cx="12628563" cy="914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Freeform 2"/>
          <p:cNvSpPr/>
          <p:nvPr/>
        </p:nvSpPr>
        <p:spPr>
          <a:xfrm>
            <a:off x="6418263" y="2998788"/>
            <a:ext cx="606425" cy="1068387"/>
          </a:xfrm>
          <a:custGeom>
            <a:avLst/>
            <a:gdLst>
              <a:gd name="connsiteX0" fmla="*/ 605642 w 605642"/>
              <a:gd name="connsiteY0" fmla="*/ 35626 h 1068780"/>
              <a:gd name="connsiteX1" fmla="*/ 599704 w 605642"/>
              <a:gd name="connsiteY1" fmla="*/ 53439 h 1068780"/>
              <a:gd name="connsiteX2" fmla="*/ 593766 w 605642"/>
              <a:gd name="connsiteY2" fmla="*/ 89065 h 1068780"/>
              <a:gd name="connsiteX3" fmla="*/ 558140 w 605642"/>
              <a:gd name="connsiteY3" fmla="*/ 124691 h 1068780"/>
              <a:gd name="connsiteX4" fmla="*/ 540327 w 605642"/>
              <a:gd name="connsiteY4" fmla="*/ 130629 h 1068780"/>
              <a:gd name="connsiteX5" fmla="*/ 522514 w 605642"/>
              <a:gd name="connsiteY5" fmla="*/ 148442 h 1068780"/>
              <a:gd name="connsiteX6" fmla="*/ 498764 w 605642"/>
              <a:gd name="connsiteY6" fmla="*/ 184068 h 1068780"/>
              <a:gd name="connsiteX7" fmla="*/ 463138 w 605642"/>
              <a:gd name="connsiteY7" fmla="*/ 195943 h 1068780"/>
              <a:gd name="connsiteX8" fmla="*/ 445325 w 605642"/>
              <a:gd name="connsiteY8" fmla="*/ 219694 h 1068780"/>
              <a:gd name="connsiteX9" fmla="*/ 409699 w 605642"/>
              <a:gd name="connsiteY9" fmla="*/ 225632 h 1068780"/>
              <a:gd name="connsiteX10" fmla="*/ 391886 w 605642"/>
              <a:gd name="connsiteY10" fmla="*/ 231569 h 1068780"/>
              <a:gd name="connsiteX11" fmla="*/ 344384 w 605642"/>
              <a:gd name="connsiteY11" fmla="*/ 237507 h 1068780"/>
              <a:gd name="connsiteX12" fmla="*/ 356260 w 605642"/>
              <a:gd name="connsiteY12" fmla="*/ 279071 h 1068780"/>
              <a:gd name="connsiteX13" fmla="*/ 326571 w 605642"/>
              <a:gd name="connsiteY13" fmla="*/ 314697 h 1068780"/>
              <a:gd name="connsiteX14" fmla="*/ 213756 w 605642"/>
              <a:gd name="connsiteY14" fmla="*/ 694707 h 1068780"/>
              <a:gd name="connsiteX15" fmla="*/ 249382 w 605642"/>
              <a:gd name="connsiteY15" fmla="*/ 688769 h 1068780"/>
              <a:gd name="connsiteX16" fmla="*/ 308758 w 605642"/>
              <a:gd name="connsiteY16" fmla="*/ 825336 h 1068780"/>
              <a:gd name="connsiteX17" fmla="*/ 415636 w 605642"/>
              <a:gd name="connsiteY17" fmla="*/ 1009403 h 1068780"/>
              <a:gd name="connsiteX18" fmla="*/ 415636 w 605642"/>
              <a:gd name="connsiteY18" fmla="*/ 1068780 h 1068780"/>
              <a:gd name="connsiteX19" fmla="*/ 53439 w 605642"/>
              <a:gd name="connsiteY19" fmla="*/ 801585 h 1068780"/>
              <a:gd name="connsiteX20" fmla="*/ 0 w 605642"/>
              <a:gd name="connsiteY20" fmla="*/ 308759 h 1068780"/>
              <a:gd name="connsiteX21" fmla="*/ 445325 w 605642"/>
              <a:gd name="connsiteY21" fmla="*/ 0 h 1068780"/>
              <a:gd name="connsiteX22" fmla="*/ 605642 w 605642"/>
              <a:gd name="connsiteY22" fmla="*/ 35626 h 10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5642" h="1068780">
                <a:moveTo>
                  <a:pt x="605642" y="35626"/>
                </a:moveTo>
                <a:cubicBezTo>
                  <a:pt x="603663" y="41564"/>
                  <a:pt x="601062" y="47329"/>
                  <a:pt x="599704" y="53439"/>
                </a:cubicBezTo>
                <a:cubicBezTo>
                  <a:pt x="597092" y="65191"/>
                  <a:pt x="598237" y="77887"/>
                  <a:pt x="593766" y="89065"/>
                </a:cubicBezTo>
                <a:cubicBezTo>
                  <a:pt x="587569" y="104556"/>
                  <a:pt x="572723" y="117399"/>
                  <a:pt x="558140" y="124691"/>
                </a:cubicBezTo>
                <a:cubicBezTo>
                  <a:pt x="552542" y="127490"/>
                  <a:pt x="546265" y="128650"/>
                  <a:pt x="540327" y="130629"/>
                </a:cubicBezTo>
                <a:cubicBezTo>
                  <a:pt x="534389" y="136567"/>
                  <a:pt x="527669" y="141814"/>
                  <a:pt x="522514" y="148442"/>
                </a:cubicBezTo>
                <a:cubicBezTo>
                  <a:pt x="513752" y="159708"/>
                  <a:pt x="512304" y="179555"/>
                  <a:pt x="498764" y="184068"/>
                </a:cubicBezTo>
                <a:lnTo>
                  <a:pt x="463138" y="195943"/>
                </a:lnTo>
                <a:cubicBezTo>
                  <a:pt x="450377" y="221464"/>
                  <a:pt x="460114" y="219694"/>
                  <a:pt x="445325" y="219694"/>
                </a:cubicBezTo>
                <a:cubicBezTo>
                  <a:pt x="433450" y="221673"/>
                  <a:pt x="421451" y="223020"/>
                  <a:pt x="409699" y="225632"/>
                </a:cubicBezTo>
                <a:cubicBezTo>
                  <a:pt x="403589" y="226990"/>
                  <a:pt x="398044" y="230449"/>
                  <a:pt x="391886" y="231569"/>
                </a:cubicBezTo>
                <a:cubicBezTo>
                  <a:pt x="376186" y="234423"/>
                  <a:pt x="344384" y="237507"/>
                  <a:pt x="344384" y="237507"/>
                </a:cubicBezTo>
                <a:lnTo>
                  <a:pt x="356260" y="279071"/>
                </a:lnTo>
                <a:lnTo>
                  <a:pt x="326571" y="314697"/>
                </a:lnTo>
                <a:lnTo>
                  <a:pt x="213756" y="694707"/>
                </a:lnTo>
                <a:lnTo>
                  <a:pt x="249382" y="688769"/>
                </a:lnTo>
                <a:cubicBezTo>
                  <a:pt x="303881" y="821989"/>
                  <a:pt x="269557" y="786129"/>
                  <a:pt x="308758" y="825336"/>
                </a:cubicBezTo>
                <a:lnTo>
                  <a:pt x="415636" y="1009403"/>
                </a:lnTo>
                <a:lnTo>
                  <a:pt x="415636" y="1068780"/>
                </a:lnTo>
                <a:lnTo>
                  <a:pt x="53439" y="801585"/>
                </a:lnTo>
                <a:lnTo>
                  <a:pt x="0" y="308759"/>
                </a:lnTo>
                <a:lnTo>
                  <a:pt x="445325" y="0"/>
                </a:lnTo>
                <a:lnTo>
                  <a:pt x="605642" y="35626"/>
                </a:lnTo>
                <a:close/>
              </a:path>
            </a:pathLst>
          </a:cu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105525" y="2921000"/>
            <a:ext cx="1006475" cy="1735138"/>
          </a:xfrm>
          <a:custGeom>
            <a:avLst/>
            <a:gdLst>
              <a:gd name="connsiteX0" fmla="*/ 895598 w 1006434"/>
              <a:gd name="connsiteY0" fmla="*/ 106878 h 1734787"/>
              <a:gd name="connsiteX1" fmla="*/ 94013 w 1006434"/>
              <a:gd name="connsiteY1" fmla="*/ 142504 h 1734787"/>
              <a:gd name="connsiteX2" fmla="*/ 331520 w 1006434"/>
              <a:gd name="connsiteY2" fmla="*/ 961901 h 1734787"/>
              <a:gd name="connsiteX3" fmla="*/ 824346 w 1006434"/>
              <a:gd name="connsiteY3" fmla="*/ 1680358 h 1734787"/>
              <a:gd name="connsiteX4" fmla="*/ 818408 w 1006434"/>
              <a:gd name="connsiteY4" fmla="*/ 1288473 h 1734787"/>
              <a:gd name="connsiteX5" fmla="*/ 503712 w 1006434"/>
              <a:gd name="connsiteY5" fmla="*/ 724395 h 1734787"/>
              <a:gd name="connsiteX6" fmla="*/ 759032 w 1006434"/>
              <a:gd name="connsiteY6" fmla="*/ 273132 h 1734787"/>
              <a:gd name="connsiteX7" fmla="*/ 895598 w 1006434"/>
              <a:gd name="connsiteY7" fmla="*/ 106878 h 173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6434" h="1734787">
                <a:moveTo>
                  <a:pt x="895598" y="106878"/>
                </a:moveTo>
                <a:cubicBezTo>
                  <a:pt x="784762" y="85107"/>
                  <a:pt x="188026" y="0"/>
                  <a:pt x="94013" y="142504"/>
                </a:cubicBezTo>
                <a:cubicBezTo>
                  <a:pt x="0" y="285008"/>
                  <a:pt x="209798" y="705592"/>
                  <a:pt x="331520" y="961901"/>
                </a:cubicBezTo>
                <a:cubicBezTo>
                  <a:pt x="453242" y="1218210"/>
                  <a:pt x="743198" y="1625929"/>
                  <a:pt x="824346" y="1680358"/>
                </a:cubicBezTo>
                <a:cubicBezTo>
                  <a:pt x="905494" y="1734787"/>
                  <a:pt x="871847" y="1447800"/>
                  <a:pt x="818408" y="1288473"/>
                </a:cubicBezTo>
                <a:cubicBezTo>
                  <a:pt x="764969" y="1129146"/>
                  <a:pt x="513608" y="893618"/>
                  <a:pt x="503712" y="724395"/>
                </a:cubicBezTo>
                <a:cubicBezTo>
                  <a:pt x="493816" y="555172"/>
                  <a:pt x="691739" y="376051"/>
                  <a:pt x="759032" y="273132"/>
                </a:cubicBezTo>
                <a:cubicBezTo>
                  <a:pt x="826325" y="170213"/>
                  <a:pt x="1006434" y="128649"/>
                  <a:pt x="895598" y="106878"/>
                </a:cubicBezTo>
                <a:close/>
              </a:path>
            </a:pathLst>
          </a:cu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171950" y="2786063"/>
            <a:ext cx="2884488" cy="2122487"/>
          </a:xfrm>
          <a:custGeom>
            <a:avLst/>
            <a:gdLst>
              <a:gd name="connsiteX0" fmla="*/ 2787732 w 2885704"/>
              <a:gd name="connsiteY0" fmla="*/ 1844634 h 2121725"/>
              <a:gd name="connsiteX1" fmla="*/ 2639291 w 2885704"/>
              <a:gd name="connsiteY1" fmla="*/ 1909948 h 2121725"/>
              <a:gd name="connsiteX2" fmla="*/ 2591789 w 2885704"/>
              <a:gd name="connsiteY2" fmla="*/ 1797132 h 2121725"/>
              <a:gd name="connsiteX3" fmla="*/ 2526475 w 2885704"/>
              <a:gd name="connsiteY3" fmla="*/ 1755569 h 2121725"/>
              <a:gd name="connsiteX4" fmla="*/ 2419597 w 2885704"/>
              <a:gd name="connsiteY4" fmla="*/ 1601189 h 2121725"/>
              <a:gd name="connsiteX5" fmla="*/ 2306782 w 2885704"/>
              <a:gd name="connsiteY5" fmla="*/ 1428997 h 2121725"/>
              <a:gd name="connsiteX6" fmla="*/ 2265218 w 2885704"/>
              <a:gd name="connsiteY6" fmla="*/ 1149927 h 2121725"/>
              <a:gd name="connsiteX7" fmla="*/ 2045524 w 2885704"/>
              <a:gd name="connsiteY7" fmla="*/ 989610 h 2121725"/>
              <a:gd name="connsiteX8" fmla="*/ 1831769 w 2885704"/>
              <a:gd name="connsiteY8" fmla="*/ 1108363 h 2121725"/>
              <a:gd name="connsiteX9" fmla="*/ 1653639 w 2885704"/>
              <a:gd name="connsiteY9" fmla="*/ 924296 h 2121725"/>
              <a:gd name="connsiteX10" fmla="*/ 1380506 w 2885704"/>
              <a:gd name="connsiteY10" fmla="*/ 971797 h 2121725"/>
              <a:gd name="connsiteX11" fmla="*/ 947057 w 2885704"/>
              <a:gd name="connsiteY11" fmla="*/ 989610 h 2121725"/>
              <a:gd name="connsiteX12" fmla="*/ 1131124 w 2885704"/>
              <a:gd name="connsiteY12" fmla="*/ 1043049 h 2121725"/>
              <a:gd name="connsiteX13" fmla="*/ 952995 w 2885704"/>
              <a:gd name="connsiteY13" fmla="*/ 1203366 h 2121725"/>
              <a:gd name="connsiteX14" fmla="*/ 757052 w 2885704"/>
              <a:gd name="connsiteY14" fmla="*/ 1167740 h 2121725"/>
              <a:gd name="connsiteX15" fmla="*/ 656111 w 2885704"/>
              <a:gd name="connsiteY15" fmla="*/ 1072738 h 2121725"/>
              <a:gd name="connsiteX16" fmla="*/ 584860 w 2885704"/>
              <a:gd name="connsiteY16" fmla="*/ 1132114 h 2121725"/>
              <a:gd name="connsiteX17" fmla="*/ 127660 w 2885704"/>
              <a:gd name="connsiteY17" fmla="*/ 1084613 h 2121725"/>
              <a:gd name="connsiteX18" fmla="*/ 1350818 w 2885704"/>
              <a:gd name="connsiteY18" fmla="*/ 366156 h 2121725"/>
              <a:gd name="connsiteX19" fmla="*/ 2051462 w 2885704"/>
              <a:gd name="connsiteY19" fmla="*/ 247402 h 2121725"/>
              <a:gd name="connsiteX20" fmla="*/ 2787732 w 2885704"/>
              <a:gd name="connsiteY20" fmla="*/ 1844634 h 212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85704" h="2121725">
                <a:moveTo>
                  <a:pt x="2787732" y="1844634"/>
                </a:moveTo>
                <a:cubicBezTo>
                  <a:pt x="2885704" y="2121725"/>
                  <a:pt x="2671948" y="1917865"/>
                  <a:pt x="2639291" y="1909948"/>
                </a:cubicBezTo>
                <a:cubicBezTo>
                  <a:pt x="2606634" y="1902031"/>
                  <a:pt x="2610592" y="1822862"/>
                  <a:pt x="2591789" y="1797132"/>
                </a:cubicBezTo>
                <a:cubicBezTo>
                  <a:pt x="2572986" y="1771402"/>
                  <a:pt x="2555174" y="1788226"/>
                  <a:pt x="2526475" y="1755569"/>
                </a:cubicBezTo>
                <a:cubicBezTo>
                  <a:pt x="2497776" y="1722912"/>
                  <a:pt x="2456213" y="1655618"/>
                  <a:pt x="2419597" y="1601189"/>
                </a:cubicBezTo>
                <a:cubicBezTo>
                  <a:pt x="2382981" y="1546760"/>
                  <a:pt x="2332512" y="1504207"/>
                  <a:pt x="2306782" y="1428997"/>
                </a:cubicBezTo>
                <a:cubicBezTo>
                  <a:pt x="2281052" y="1353787"/>
                  <a:pt x="2308761" y="1223158"/>
                  <a:pt x="2265218" y="1149927"/>
                </a:cubicBezTo>
                <a:cubicBezTo>
                  <a:pt x="2221675" y="1076696"/>
                  <a:pt x="2117765" y="996537"/>
                  <a:pt x="2045524" y="989610"/>
                </a:cubicBezTo>
                <a:cubicBezTo>
                  <a:pt x="1973283" y="982683"/>
                  <a:pt x="1897083" y="1119249"/>
                  <a:pt x="1831769" y="1108363"/>
                </a:cubicBezTo>
                <a:cubicBezTo>
                  <a:pt x="1766455" y="1097477"/>
                  <a:pt x="1728849" y="947057"/>
                  <a:pt x="1653639" y="924296"/>
                </a:cubicBezTo>
                <a:cubicBezTo>
                  <a:pt x="1578429" y="901535"/>
                  <a:pt x="1498270" y="960911"/>
                  <a:pt x="1380506" y="971797"/>
                </a:cubicBezTo>
                <a:cubicBezTo>
                  <a:pt x="1262742" y="982683"/>
                  <a:pt x="988621" y="977735"/>
                  <a:pt x="947057" y="989610"/>
                </a:cubicBezTo>
                <a:cubicBezTo>
                  <a:pt x="905493" y="1001485"/>
                  <a:pt x="1130134" y="1007423"/>
                  <a:pt x="1131124" y="1043049"/>
                </a:cubicBezTo>
                <a:cubicBezTo>
                  <a:pt x="1132114" y="1078675"/>
                  <a:pt x="1015340" y="1182584"/>
                  <a:pt x="952995" y="1203366"/>
                </a:cubicBezTo>
                <a:cubicBezTo>
                  <a:pt x="890650" y="1224148"/>
                  <a:pt x="806533" y="1189511"/>
                  <a:pt x="757052" y="1167740"/>
                </a:cubicBezTo>
                <a:cubicBezTo>
                  <a:pt x="707571" y="1145969"/>
                  <a:pt x="684810" y="1078676"/>
                  <a:pt x="656111" y="1072738"/>
                </a:cubicBezTo>
                <a:cubicBezTo>
                  <a:pt x="627412" y="1066800"/>
                  <a:pt x="672935" y="1130135"/>
                  <a:pt x="584860" y="1132114"/>
                </a:cubicBezTo>
                <a:cubicBezTo>
                  <a:pt x="496785" y="1134093"/>
                  <a:pt x="0" y="1212273"/>
                  <a:pt x="127660" y="1084613"/>
                </a:cubicBezTo>
                <a:cubicBezTo>
                  <a:pt x="255320" y="956953"/>
                  <a:pt x="1030184" y="505691"/>
                  <a:pt x="1350818" y="366156"/>
                </a:cubicBezTo>
                <a:cubicBezTo>
                  <a:pt x="1671452" y="226621"/>
                  <a:pt x="1812966" y="0"/>
                  <a:pt x="2051462" y="247402"/>
                </a:cubicBezTo>
                <a:cubicBezTo>
                  <a:pt x="2289958" y="494804"/>
                  <a:pt x="2689760" y="1567543"/>
                  <a:pt x="2787732" y="1844634"/>
                </a:cubicBezTo>
                <a:close/>
              </a:path>
            </a:pathLst>
          </a:cu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947863" y="3883025"/>
            <a:ext cx="3846512" cy="2838450"/>
          </a:xfrm>
          <a:custGeom>
            <a:avLst/>
            <a:gdLst>
              <a:gd name="connsiteX0" fmla="*/ 2357252 w 3847605"/>
              <a:gd name="connsiteY0" fmla="*/ 59377 h 2838203"/>
              <a:gd name="connsiteX1" fmla="*/ 2280063 w 3847605"/>
              <a:gd name="connsiteY1" fmla="*/ 160317 h 2838203"/>
              <a:gd name="connsiteX2" fmla="*/ 2167247 w 3847605"/>
              <a:gd name="connsiteY2" fmla="*/ 184068 h 2838203"/>
              <a:gd name="connsiteX3" fmla="*/ 2078182 w 3847605"/>
              <a:gd name="connsiteY3" fmla="*/ 160317 h 2838203"/>
              <a:gd name="connsiteX4" fmla="*/ 2060369 w 3847605"/>
              <a:gd name="connsiteY4" fmla="*/ 279070 h 2838203"/>
              <a:gd name="connsiteX5" fmla="*/ 1935678 w 3847605"/>
              <a:gd name="connsiteY5" fmla="*/ 332509 h 2838203"/>
              <a:gd name="connsiteX6" fmla="*/ 1911928 w 3847605"/>
              <a:gd name="connsiteY6" fmla="*/ 427512 h 2838203"/>
              <a:gd name="connsiteX7" fmla="*/ 1882239 w 3847605"/>
              <a:gd name="connsiteY7" fmla="*/ 510639 h 2838203"/>
              <a:gd name="connsiteX8" fmla="*/ 1935678 w 3847605"/>
              <a:gd name="connsiteY8" fmla="*/ 736270 h 2838203"/>
              <a:gd name="connsiteX9" fmla="*/ 1888177 w 3847605"/>
              <a:gd name="connsiteY9" fmla="*/ 813460 h 2838203"/>
              <a:gd name="connsiteX10" fmla="*/ 1781299 w 3847605"/>
              <a:gd name="connsiteY10" fmla="*/ 926275 h 2838203"/>
              <a:gd name="connsiteX11" fmla="*/ 1787237 w 3847605"/>
              <a:gd name="connsiteY11" fmla="*/ 1062842 h 2838203"/>
              <a:gd name="connsiteX12" fmla="*/ 1810987 w 3847605"/>
              <a:gd name="connsiteY12" fmla="*/ 1104405 h 2838203"/>
              <a:gd name="connsiteX13" fmla="*/ 1775361 w 3847605"/>
              <a:gd name="connsiteY13" fmla="*/ 1377538 h 2838203"/>
              <a:gd name="connsiteX14" fmla="*/ 1876302 w 3847605"/>
              <a:gd name="connsiteY14" fmla="*/ 1537855 h 2838203"/>
              <a:gd name="connsiteX15" fmla="*/ 1852551 w 3847605"/>
              <a:gd name="connsiteY15" fmla="*/ 1597231 h 2838203"/>
              <a:gd name="connsiteX16" fmla="*/ 1995055 w 3847605"/>
              <a:gd name="connsiteY16" fmla="*/ 1805050 h 2838203"/>
              <a:gd name="connsiteX17" fmla="*/ 2060369 w 3847605"/>
              <a:gd name="connsiteY17" fmla="*/ 1959429 h 2838203"/>
              <a:gd name="connsiteX18" fmla="*/ 2232561 w 3847605"/>
              <a:gd name="connsiteY18" fmla="*/ 2090057 h 2838203"/>
              <a:gd name="connsiteX19" fmla="*/ 2250374 w 3847605"/>
              <a:gd name="connsiteY19" fmla="*/ 2072244 h 2838203"/>
              <a:gd name="connsiteX20" fmla="*/ 2404753 w 3847605"/>
              <a:gd name="connsiteY20" fmla="*/ 2173185 h 2838203"/>
              <a:gd name="connsiteX21" fmla="*/ 2612572 w 3847605"/>
              <a:gd name="connsiteY21" fmla="*/ 2125683 h 2838203"/>
              <a:gd name="connsiteX22" fmla="*/ 2856016 w 3847605"/>
              <a:gd name="connsiteY22" fmla="*/ 2090057 h 2838203"/>
              <a:gd name="connsiteX23" fmla="*/ 2891642 w 3847605"/>
              <a:gd name="connsiteY23" fmla="*/ 2137559 h 2838203"/>
              <a:gd name="connsiteX24" fmla="*/ 2968831 w 3847605"/>
              <a:gd name="connsiteY24" fmla="*/ 2107870 h 2838203"/>
              <a:gd name="connsiteX25" fmla="*/ 2974769 w 3847605"/>
              <a:gd name="connsiteY25" fmla="*/ 2042556 h 2838203"/>
              <a:gd name="connsiteX26" fmla="*/ 3081647 w 3847605"/>
              <a:gd name="connsiteY26" fmla="*/ 1959429 h 2838203"/>
              <a:gd name="connsiteX27" fmla="*/ 3087585 w 3847605"/>
              <a:gd name="connsiteY27" fmla="*/ 1900052 h 2838203"/>
              <a:gd name="connsiteX28" fmla="*/ 3182587 w 3847605"/>
              <a:gd name="connsiteY28" fmla="*/ 1632857 h 2838203"/>
              <a:gd name="connsiteX29" fmla="*/ 3479470 w 3847605"/>
              <a:gd name="connsiteY29" fmla="*/ 1585356 h 2838203"/>
              <a:gd name="connsiteX30" fmla="*/ 3645725 w 3847605"/>
              <a:gd name="connsiteY30" fmla="*/ 1543792 h 2838203"/>
              <a:gd name="connsiteX31" fmla="*/ 3663538 w 3847605"/>
              <a:gd name="connsiteY31" fmla="*/ 1585356 h 2838203"/>
              <a:gd name="connsiteX32" fmla="*/ 3699164 w 3847605"/>
              <a:gd name="connsiteY32" fmla="*/ 1555668 h 2838203"/>
              <a:gd name="connsiteX33" fmla="*/ 3817917 w 3847605"/>
              <a:gd name="connsiteY33" fmla="*/ 1567543 h 2838203"/>
              <a:gd name="connsiteX34" fmla="*/ 3847605 w 3847605"/>
              <a:gd name="connsiteY34" fmla="*/ 1632857 h 2838203"/>
              <a:gd name="connsiteX35" fmla="*/ 3788229 w 3847605"/>
              <a:gd name="connsiteY35" fmla="*/ 1733798 h 2838203"/>
              <a:gd name="connsiteX36" fmla="*/ 3716977 w 3847605"/>
              <a:gd name="connsiteY36" fmla="*/ 1816925 h 2838203"/>
              <a:gd name="connsiteX37" fmla="*/ 3687289 w 3847605"/>
              <a:gd name="connsiteY37" fmla="*/ 1894114 h 2838203"/>
              <a:gd name="connsiteX38" fmla="*/ 3687289 w 3847605"/>
              <a:gd name="connsiteY38" fmla="*/ 1971304 h 2838203"/>
              <a:gd name="connsiteX39" fmla="*/ 3651663 w 3847605"/>
              <a:gd name="connsiteY39" fmla="*/ 2208811 h 2838203"/>
              <a:gd name="connsiteX40" fmla="*/ 3592286 w 3847605"/>
              <a:gd name="connsiteY40" fmla="*/ 2090057 h 2838203"/>
              <a:gd name="connsiteX41" fmla="*/ 3544785 w 3847605"/>
              <a:gd name="connsiteY41" fmla="*/ 2137559 h 2838203"/>
              <a:gd name="connsiteX42" fmla="*/ 3461657 w 3847605"/>
              <a:gd name="connsiteY42" fmla="*/ 2220686 h 2838203"/>
              <a:gd name="connsiteX43" fmla="*/ 3396343 w 3847605"/>
              <a:gd name="connsiteY43" fmla="*/ 2244437 h 2838203"/>
              <a:gd name="connsiteX44" fmla="*/ 3063834 w 3847605"/>
              <a:gd name="connsiteY44" fmla="*/ 2250374 h 2838203"/>
              <a:gd name="connsiteX45" fmla="*/ 3028208 w 3847605"/>
              <a:gd name="connsiteY45" fmla="*/ 2327564 h 2838203"/>
              <a:gd name="connsiteX46" fmla="*/ 2939143 w 3847605"/>
              <a:gd name="connsiteY46" fmla="*/ 2327564 h 2838203"/>
              <a:gd name="connsiteX47" fmla="*/ 3152899 w 3847605"/>
              <a:gd name="connsiteY47" fmla="*/ 2523507 h 2838203"/>
              <a:gd name="connsiteX48" fmla="*/ 3135086 w 3847605"/>
              <a:gd name="connsiteY48" fmla="*/ 2565070 h 2838203"/>
              <a:gd name="connsiteX49" fmla="*/ 2956956 w 3847605"/>
              <a:gd name="connsiteY49" fmla="*/ 2571008 h 2838203"/>
              <a:gd name="connsiteX50" fmla="*/ 2784764 w 3847605"/>
              <a:gd name="connsiteY50" fmla="*/ 2838203 h 2838203"/>
              <a:gd name="connsiteX51" fmla="*/ 2559133 w 3847605"/>
              <a:gd name="connsiteY51" fmla="*/ 2648198 h 2838203"/>
              <a:gd name="connsiteX52" fmla="*/ 2262250 w 3847605"/>
              <a:gd name="connsiteY52" fmla="*/ 2511631 h 2838203"/>
              <a:gd name="connsiteX53" fmla="*/ 2030681 w 3847605"/>
              <a:gd name="connsiteY53" fmla="*/ 2606634 h 2838203"/>
              <a:gd name="connsiteX54" fmla="*/ 1520042 w 3847605"/>
              <a:gd name="connsiteY54" fmla="*/ 2404753 h 2838203"/>
              <a:gd name="connsiteX55" fmla="*/ 1074717 w 3847605"/>
              <a:gd name="connsiteY55" fmla="*/ 2190998 h 2838203"/>
              <a:gd name="connsiteX56" fmla="*/ 819398 w 3847605"/>
              <a:gd name="connsiteY56" fmla="*/ 2024743 h 2838203"/>
              <a:gd name="connsiteX57" fmla="*/ 617517 w 3847605"/>
              <a:gd name="connsiteY57" fmla="*/ 1917865 h 2838203"/>
              <a:gd name="connsiteX58" fmla="*/ 451263 w 3847605"/>
              <a:gd name="connsiteY58" fmla="*/ 1757548 h 2838203"/>
              <a:gd name="connsiteX59" fmla="*/ 332509 w 3847605"/>
              <a:gd name="connsiteY59" fmla="*/ 1620982 h 2838203"/>
              <a:gd name="connsiteX60" fmla="*/ 320634 w 3847605"/>
              <a:gd name="connsiteY60" fmla="*/ 1496291 h 2838203"/>
              <a:gd name="connsiteX61" fmla="*/ 391886 w 3847605"/>
              <a:gd name="connsiteY61" fmla="*/ 1442852 h 2838203"/>
              <a:gd name="connsiteX62" fmla="*/ 391886 w 3847605"/>
              <a:gd name="connsiteY62" fmla="*/ 1306286 h 2838203"/>
              <a:gd name="connsiteX63" fmla="*/ 350322 w 3847605"/>
              <a:gd name="connsiteY63" fmla="*/ 1134094 h 2838203"/>
              <a:gd name="connsiteX64" fmla="*/ 213756 w 3847605"/>
              <a:gd name="connsiteY64" fmla="*/ 967839 h 2838203"/>
              <a:gd name="connsiteX65" fmla="*/ 118753 w 3847605"/>
              <a:gd name="connsiteY65" fmla="*/ 789709 h 2838203"/>
              <a:gd name="connsiteX66" fmla="*/ 0 w 3847605"/>
              <a:gd name="connsiteY66" fmla="*/ 653143 h 2838203"/>
              <a:gd name="connsiteX67" fmla="*/ 558141 w 3847605"/>
              <a:gd name="connsiteY67" fmla="*/ 290946 h 2838203"/>
              <a:gd name="connsiteX68" fmla="*/ 1454728 w 3847605"/>
              <a:gd name="connsiteY68" fmla="*/ 249382 h 2838203"/>
              <a:gd name="connsiteX69" fmla="*/ 1929741 w 3847605"/>
              <a:gd name="connsiteY69" fmla="*/ 201881 h 2838203"/>
              <a:gd name="connsiteX70" fmla="*/ 2351315 w 3847605"/>
              <a:gd name="connsiteY70" fmla="*/ 0 h 2838203"/>
              <a:gd name="connsiteX71" fmla="*/ 2357252 w 3847605"/>
              <a:gd name="connsiteY71" fmla="*/ 59377 h 283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847605" h="2838203">
                <a:moveTo>
                  <a:pt x="2357252" y="59377"/>
                </a:moveTo>
                <a:lnTo>
                  <a:pt x="2280063" y="160317"/>
                </a:lnTo>
                <a:lnTo>
                  <a:pt x="2167247" y="184068"/>
                </a:lnTo>
                <a:lnTo>
                  <a:pt x="2078182" y="160317"/>
                </a:lnTo>
                <a:lnTo>
                  <a:pt x="2060369" y="279070"/>
                </a:lnTo>
                <a:lnTo>
                  <a:pt x="1935678" y="332509"/>
                </a:lnTo>
                <a:lnTo>
                  <a:pt x="1911928" y="427512"/>
                </a:lnTo>
                <a:lnTo>
                  <a:pt x="1882239" y="510639"/>
                </a:lnTo>
                <a:lnTo>
                  <a:pt x="1935678" y="736270"/>
                </a:lnTo>
                <a:lnTo>
                  <a:pt x="1888177" y="813460"/>
                </a:lnTo>
                <a:lnTo>
                  <a:pt x="1781299" y="926275"/>
                </a:lnTo>
                <a:lnTo>
                  <a:pt x="1787237" y="1062842"/>
                </a:lnTo>
                <a:lnTo>
                  <a:pt x="1810987" y="1104405"/>
                </a:lnTo>
                <a:lnTo>
                  <a:pt x="1775361" y="1377538"/>
                </a:lnTo>
                <a:lnTo>
                  <a:pt x="1876302" y="1537855"/>
                </a:lnTo>
                <a:lnTo>
                  <a:pt x="1852551" y="1597231"/>
                </a:lnTo>
                <a:lnTo>
                  <a:pt x="1995055" y="1805050"/>
                </a:lnTo>
                <a:lnTo>
                  <a:pt x="2060369" y="1959429"/>
                </a:lnTo>
                <a:lnTo>
                  <a:pt x="2232561" y="2090057"/>
                </a:lnTo>
                <a:lnTo>
                  <a:pt x="2250374" y="2072244"/>
                </a:lnTo>
                <a:lnTo>
                  <a:pt x="2404753" y="2173185"/>
                </a:lnTo>
                <a:lnTo>
                  <a:pt x="2612572" y="2125683"/>
                </a:lnTo>
                <a:lnTo>
                  <a:pt x="2856016" y="2090057"/>
                </a:lnTo>
                <a:lnTo>
                  <a:pt x="2891642" y="2137559"/>
                </a:lnTo>
                <a:lnTo>
                  <a:pt x="2968831" y="2107870"/>
                </a:lnTo>
                <a:lnTo>
                  <a:pt x="2974769" y="2042556"/>
                </a:lnTo>
                <a:lnTo>
                  <a:pt x="3081647" y="1959429"/>
                </a:lnTo>
                <a:lnTo>
                  <a:pt x="3087585" y="1900052"/>
                </a:lnTo>
                <a:lnTo>
                  <a:pt x="3182587" y="1632857"/>
                </a:lnTo>
                <a:lnTo>
                  <a:pt x="3479470" y="1585356"/>
                </a:lnTo>
                <a:lnTo>
                  <a:pt x="3645725" y="1543792"/>
                </a:lnTo>
                <a:lnTo>
                  <a:pt x="3663538" y="1585356"/>
                </a:lnTo>
                <a:lnTo>
                  <a:pt x="3699164" y="1555668"/>
                </a:lnTo>
                <a:lnTo>
                  <a:pt x="3817917" y="1567543"/>
                </a:lnTo>
                <a:lnTo>
                  <a:pt x="3847605" y="1632857"/>
                </a:lnTo>
                <a:lnTo>
                  <a:pt x="3788229" y="1733798"/>
                </a:lnTo>
                <a:lnTo>
                  <a:pt x="3716977" y="1816925"/>
                </a:lnTo>
                <a:lnTo>
                  <a:pt x="3687289" y="1894114"/>
                </a:lnTo>
                <a:lnTo>
                  <a:pt x="3687289" y="1971304"/>
                </a:lnTo>
                <a:lnTo>
                  <a:pt x="3651663" y="2208811"/>
                </a:lnTo>
                <a:lnTo>
                  <a:pt x="3592286" y="2090057"/>
                </a:lnTo>
                <a:lnTo>
                  <a:pt x="3544785" y="2137559"/>
                </a:lnTo>
                <a:lnTo>
                  <a:pt x="3461657" y="2220686"/>
                </a:lnTo>
                <a:lnTo>
                  <a:pt x="3396343" y="2244437"/>
                </a:lnTo>
                <a:lnTo>
                  <a:pt x="3063834" y="2250374"/>
                </a:lnTo>
                <a:lnTo>
                  <a:pt x="3028208" y="2327564"/>
                </a:lnTo>
                <a:lnTo>
                  <a:pt x="2939143" y="2327564"/>
                </a:lnTo>
                <a:lnTo>
                  <a:pt x="3152899" y="2523507"/>
                </a:lnTo>
                <a:lnTo>
                  <a:pt x="3135086" y="2565070"/>
                </a:lnTo>
                <a:lnTo>
                  <a:pt x="2956956" y="2571008"/>
                </a:lnTo>
                <a:lnTo>
                  <a:pt x="2784764" y="2838203"/>
                </a:lnTo>
                <a:lnTo>
                  <a:pt x="2559133" y="2648198"/>
                </a:lnTo>
                <a:lnTo>
                  <a:pt x="2262250" y="2511631"/>
                </a:lnTo>
                <a:lnTo>
                  <a:pt x="2030681" y="2606634"/>
                </a:lnTo>
                <a:lnTo>
                  <a:pt x="1520042" y="2404753"/>
                </a:lnTo>
                <a:lnTo>
                  <a:pt x="1074717" y="2190998"/>
                </a:lnTo>
                <a:lnTo>
                  <a:pt x="819398" y="2024743"/>
                </a:lnTo>
                <a:lnTo>
                  <a:pt x="617517" y="1917865"/>
                </a:lnTo>
                <a:lnTo>
                  <a:pt x="451263" y="1757548"/>
                </a:lnTo>
                <a:lnTo>
                  <a:pt x="332509" y="1620982"/>
                </a:lnTo>
                <a:lnTo>
                  <a:pt x="320634" y="1496291"/>
                </a:lnTo>
                <a:lnTo>
                  <a:pt x="391886" y="1442852"/>
                </a:lnTo>
                <a:lnTo>
                  <a:pt x="391886" y="1306286"/>
                </a:lnTo>
                <a:lnTo>
                  <a:pt x="350322" y="1134094"/>
                </a:lnTo>
                <a:lnTo>
                  <a:pt x="213756" y="967839"/>
                </a:lnTo>
                <a:lnTo>
                  <a:pt x="118753" y="789709"/>
                </a:lnTo>
                <a:lnTo>
                  <a:pt x="0" y="653143"/>
                </a:lnTo>
                <a:lnTo>
                  <a:pt x="558141" y="290946"/>
                </a:lnTo>
                <a:lnTo>
                  <a:pt x="1454728" y="249382"/>
                </a:lnTo>
                <a:lnTo>
                  <a:pt x="1929741" y="201881"/>
                </a:lnTo>
                <a:lnTo>
                  <a:pt x="2351315" y="0"/>
                </a:lnTo>
                <a:lnTo>
                  <a:pt x="2357252" y="59377"/>
                </a:lnTo>
                <a:close/>
              </a:path>
            </a:pathLst>
          </a:cu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743450" y="6008688"/>
            <a:ext cx="4394200" cy="2428875"/>
          </a:xfrm>
          <a:custGeom>
            <a:avLst/>
            <a:gdLst>
              <a:gd name="connsiteX0" fmla="*/ 0 w 4393870"/>
              <a:gd name="connsiteY0" fmla="*/ 700644 h 2428504"/>
              <a:gd name="connsiteX1" fmla="*/ 136566 w 4393870"/>
              <a:gd name="connsiteY1" fmla="*/ 219694 h 2428504"/>
              <a:gd name="connsiteX2" fmla="*/ 308759 w 4393870"/>
              <a:gd name="connsiteY2" fmla="*/ 77190 h 2428504"/>
              <a:gd name="connsiteX3" fmla="*/ 819398 w 4393870"/>
              <a:gd name="connsiteY3" fmla="*/ 0 h 2428504"/>
              <a:gd name="connsiteX4" fmla="*/ 825335 w 4393870"/>
              <a:gd name="connsiteY4" fmla="*/ 89065 h 2428504"/>
              <a:gd name="connsiteX5" fmla="*/ 783772 w 4393870"/>
              <a:gd name="connsiteY5" fmla="*/ 106878 h 2428504"/>
              <a:gd name="connsiteX6" fmla="*/ 754083 w 4393870"/>
              <a:gd name="connsiteY6" fmla="*/ 344385 h 2428504"/>
              <a:gd name="connsiteX7" fmla="*/ 665018 w 4393870"/>
              <a:gd name="connsiteY7" fmla="*/ 415637 h 2428504"/>
              <a:gd name="connsiteX8" fmla="*/ 670956 w 4393870"/>
              <a:gd name="connsiteY8" fmla="*/ 504702 h 2428504"/>
              <a:gd name="connsiteX9" fmla="*/ 736270 w 4393870"/>
              <a:gd name="connsiteY9" fmla="*/ 498764 h 2428504"/>
              <a:gd name="connsiteX10" fmla="*/ 1258785 w 4393870"/>
              <a:gd name="connsiteY10" fmla="*/ 457200 h 2428504"/>
              <a:gd name="connsiteX11" fmla="*/ 1525979 w 4393870"/>
              <a:gd name="connsiteY11" fmla="*/ 463138 h 2428504"/>
              <a:gd name="connsiteX12" fmla="*/ 1745673 w 4393870"/>
              <a:gd name="connsiteY12" fmla="*/ 570016 h 2428504"/>
              <a:gd name="connsiteX13" fmla="*/ 1668483 w 4393870"/>
              <a:gd name="connsiteY13" fmla="*/ 1294411 h 2428504"/>
              <a:gd name="connsiteX14" fmla="*/ 1929740 w 4393870"/>
              <a:gd name="connsiteY14" fmla="*/ 1496291 h 2428504"/>
              <a:gd name="connsiteX15" fmla="*/ 2030681 w 4393870"/>
              <a:gd name="connsiteY15" fmla="*/ 1609107 h 2428504"/>
              <a:gd name="connsiteX16" fmla="*/ 2250374 w 4393870"/>
              <a:gd name="connsiteY16" fmla="*/ 1603169 h 2428504"/>
              <a:gd name="connsiteX17" fmla="*/ 2392878 w 4393870"/>
              <a:gd name="connsiteY17" fmla="*/ 1514104 h 2428504"/>
              <a:gd name="connsiteX18" fmla="*/ 2434442 w 4393870"/>
              <a:gd name="connsiteY18" fmla="*/ 1496291 h 2428504"/>
              <a:gd name="connsiteX19" fmla="*/ 2458192 w 4393870"/>
              <a:gd name="connsiteY19" fmla="*/ 1525980 h 2428504"/>
              <a:gd name="connsiteX20" fmla="*/ 2517569 w 4393870"/>
              <a:gd name="connsiteY20" fmla="*/ 1442852 h 2428504"/>
              <a:gd name="connsiteX21" fmla="*/ 2844140 w 4393870"/>
              <a:gd name="connsiteY21" fmla="*/ 1466603 h 2428504"/>
              <a:gd name="connsiteX22" fmla="*/ 3075709 w 4393870"/>
              <a:gd name="connsiteY22" fmla="*/ 1615044 h 2428504"/>
              <a:gd name="connsiteX23" fmla="*/ 3081647 w 4393870"/>
              <a:gd name="connsiteY23" fmla="*/ 1508167 h 2428504"/>
              <a:gd name="connsiteX24" fmla="*/ 3093522 w 4393870"/>
              <a:gd name="connsiteY24" fmla="*/ 1496291 h 2428504"/>
              <a:gd name="connsiteX25" fmla="*/ 3247902 w 4393870"/>
              <a:gd name="connsiteY25" fmla="*/ 1353787 h 2428504"/>
              <a:gd name="connsiteX26" fmla="*/ 3313216 w 4393870"/>
              <a:gd name="connsiteY26" fmla="*/ 1145969 h 2428504"/>
              <a:gd name="connsiteX27" fmla="*/ 3485408 w 4393870"/>
              <a:gd name="connsiteY27" fmla="*/ 1056904 h 2428504"/>
              <a:gd name="connsiteX28" fmla="*/ 3574473 w 4393870"/>
              <a:gd name="connsiteY28" fmla="*/ 991590 h 2428504"/>
              <a:gd name="connsiteX29" fmla="*/ 4085112 w 4393870"/>
              <a:gd name="connsiteY29" fmla="*/ 700644 h 2428504"/>
              <a:gd name="connsiteX30" fmla="*/ 4001985 w 4393870"/>
              <a:gd name="connsiteY30" fmla="*/ 860961 h 2428504"/>
              <a:gd name="connsiteX31" fmla="*/ 4019798 w 4393870"/>
              <a:gd name="connsiteY31" fmla="*/ 872837 h 2428504"/>
              <a:gd name="connsiteX32" fmla="*/ 4043548 w 4393870"/>
              <a:gd name="connsiteY32" fmla="*/ 1021278 h 2428504"/>
              <a:gd name="connsiteX33" fmla="*/ 3996047 w 4393870"/>
              <a:gd name="connsiteY33" fmla="*/ 1140031 h 2428504"/>
              <a:gd name="connsiteX34" fmla="*/ 4138551 w 4393870"/>
              <a:gd name="connsiteY34" fmla="*/ 1229096 h 2428504"/>
              <a:gd name="connsiteX35" fmla="*/ 4150426 w 4393870"/>
              <a:gd name="connsiteY35" fmla="*/ 1217221 h 2428504"/>
              <a:gd name="connsiteX36" fmla="*/ 4209803 w 4393870"/>
              <a:gd name="connsiteY36" fmla="*/ 1110343 h 2428504"/>
              <a:gd name="connsiteX37" fmla="*/ 4096987 w 4393870"/>
              <a:gd name="connsiteY37" fmla="*/ 979715 h 2428504"/>
              <a:gd name="connsiteX38" fmla="*/ 4150426 w 4393870"/>
              <a:gd name="connsiteY38" fmla="*/ 890650 h 2428504"/>
              <a:gd name="connsiteX39" fmla="*/ 4393870 w 4393870"/>
              <a:gd name="connsiteY39" fmla="*/ 771896 h 2428504"/>
              <a:gd name="connsiteX40" fmla="*/ 4393870 w 4393870"/>
              <a:gd name="connsiteY40" fmla="*/ 2428504 h 2428504"/>
              <a:gd name="connsiteX41" fmla="*/ 2933205 w 4393870"/>
              <a:gd name="connsiteY41" fmla="*/ 2416629 h 2428504"/>
              <a:gd name="connsiteX42" fmla="*/ 3057896 w 4393870"/>
              <a:gd name="connsiteY42" fmla="*/ 2274125 h 2428504"/>
              <a:gd name="connsiteX43" fmla="*/ 2974769 w 4393870"/>
              <a:gd name="connsiteY43" fmla="*/ 2268187 h 2428504"/>
              <a:gd name="connsiteX44" fmla="*/ 2962894 w 4393870"/>
              <a:gd name="connsiteY44" fmla="*/ 2030681 h 2428504"/>
              <a:gd name="connsiteX45" fmla="*/ 2974769 w 4393870"/>
              <a:gd name="connsiteY45" fmla="*/ 1870364 h 2428504"/>
              <a:gd name="connsiteX46" fmla="*/ 2873829 w 4393870"/>
              <a:gd name="connsiteY46" fmla="*/ 1763486 h 2428504"/>
              <a:gd name="connsiteX47" fmla="*/ 2784764 w 4393870"/>
              <a:gd name="connsiteY47" fmla="*/ 1692234 h 2428504"/>
              <a:gd name="connsiteX48" fmla="*/ 2808514 w 4393870"/>
              <a:gd name="connsiteY48" fmla="*/ 1603169 h 2428504"/>
              <a:gd name="connsiteX49" fmla="*/ 2749138 w 4393870"/>
              <a:gd name="connsiteY49" fmla="*/ 1603169 h 2428504"/>
              <a:gd name="connsiteX50" fmla="*/ 2612572 w 4393870"/>
              <a:gd name="connsiteY50" fmla="*/ 1525980 h 2428504"/>
              <a:gd name="connsiteX51" fmla="*/ 2553195 w 4393870"/>
              <a:gd name="connsiteY51" fmla="*/ 1525980 h 2428504"/>
              <a:gd name="connsiteX52" fmla="*/ 2363190 w 4393870"/>
              <a:gd name="connsiteY52" fmla="*/ 1686296 h 2428504"/>
              <a:gd name="connsiteX53" fmla="*/ 2357252 w 4393870"/>
              <a:gd name="connsiteY53" fmla="*/ 1715985 h 2428504"/>
              <a:gd name="connsiteX54" fmla="*/ 2416629 w 4393870"/>
              <a:gd name="connsiteY54" fmla="*/ 1787237 h 2428504"/>
              <a:gd name="connsiteX55" fmla="*/ 2327564 w 4393870"/>
              <a:gd name="connsiteY55" fmla="*/ 1858489 h 2428504"/>
              <a:gd name="connsiteX56" fmla="*/ 2232561 w 4393870"/>
              <a:gd name="connsiteY56" fmla="*/ 1775361 h 2428504"/>
              <a:gd name="connsiteX57" fmla="*/ 2078182 w 4393870"/>
              <a:gd name="connsiteY57" fmla="*/ 1739735 h 2428504"/>
              <a:gd name="connsiteX58" fmla="*/ 1852551 w 4393870"/>
              <a:gd name="connsiteY58" fmla="*/ 1704109 h 2428504"/>
              <a:gd name="connsiteX59" fmla="*/ 1733798 w 4393870"/>
              <a:gd name="connsiteY59" fmla="*/ 1680359 h 2428504"/>
              <a:gd name="connsiteX60" fmla="*/ 1454727 w 4393870"/>
              <a:gd name="connsiteY60" fmla="*/ 1466603 h 2428504"/>
              <a:gd name="connsiteX61" fmla="*/ 1395351 w 4393870"/>
              <a:gd name="connsiteY61" fmla="*/ 1460665 h 2428504"/>
              <a:gd name="connsiteX62" fmla="*/ 1425039 w 4393870"/>
              <a:gd name="connsiteY62" fmla="*/ 1525980 h 2428504"/>
              <a:gd name="connsiteX63" fmla="*/ 1306286 w 4393870"/>
              <a:gd name="connsiteY63" fmla="*/ 1478478 h 2428504"/>
              <a:gd name="connsiteX64" fmla="*/ 1270660 w 4393870"/>
              <a:gd name="connsiteY64" fmla="*/ 1401289 h 2428504"/>
              <a:gd name="connsiteX65" fmla="*/ 1294411 w 4393870"/>
              <a:gd name="connsiteY65" fmla="*/ 1294411 h 2428504"/>
              <a:gd name="connsiteX66" fmla="*/ 920338 w 4393870"/>
              <a:gd name="connsiteY66" fmla="*/ 1003465 h 2428504"/>
              <a:gd name="connsiteX67" fmla="*/ 932213 w 4393870"/>
              <a:gd name="connsiteY67" fmla="*/ 961902 h 2428504"/>
              <a:gd name="connsiteX68" fmla="*/ 896587 w 4393870"/>
              <a:gd name="connsiteY68" fmla="*/ 914400 h 2428504"/>
              <a:gd name="connsiteX69" fmla="*/ 813460 w 4393870"/>
              <a:gd name="connsiteY69" fmla="*/ 950026 h 2428504"/>
              <a:gd name="connsiteX70" fmla="*/ 528452 w 4393870"/>
              <a:gd name="connsiteY70" fmla="*/ 908463 h 2428504"/>
              <a:gd name="connsiteX71" fmla="*/ 380011 w 4393870"/>
              <a:gd name="connsiteY71" fmla="*/ 860961 h 2428504"/>
              <a:gd name="connsiteX72" fmla="*/ 207818 w 4393870"/>
              <a:gd name="connsiteY72" fmla="*/ 837211 h 2428504"/>
              <a:gd name="connsiteX73" fmla="*/ 0 w 4393870"/>
              <a:gd name="connsiteY73" fmla="*/ 700644 h 242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393870" h="2428504">
                <a:moveTo>
                  <a:pt x="0" y="700644"/>
                </a:moveTo>
                <a:lnTo>
                  <a:pt x="136566" y="219694"/>
                </a:lnTo>
                <a:lnTo>
                  <a:pt x="308759" y="77190"/>
                </a:lnTo>
                <a:lnTo>
                  <a:pt x="819398" y="0"/>
                </a:lnTo>
                <a:lnTo>
                  <a:pt x="825335" y="89065"/>
                </a:lnTo>
                <a:lnTo>
                  <a:pt x="783772" y="106878"/>
                </a:lnTo>
                <a:lnTo>
                  <a:pt x="754083" y="344385"/>
                </a:lnTo>
                <a:lnTo>
                  <a:pt x="665018" y="415637"/>
                </a:lnTo>
                <a:lnTo>
                  <a:pt x="670956" y="504702"/>
                </a:lnTo>
                <a:lnTo>
                  <a:pt x="736270" y="498764"/>
                </a:lnTo>
                <a:lnTo>
                  <a:pt x="1258785" y="457200"/>
                </a:lnTo>
                <a:lnTo>
                  <a:pt x="1525979" y="463138"/>
                </a:lnTo>
                <a:lnTo>
                  <a:pt x="1745673" y="570016"/>
                </a:lnTo>
                <a:lnTo>
                  <a:pt x="1668483" y="1294411"/>
                </a:lnTo>
                <a:lnTo>
                  <a:pt x="1929740" y="1496291"/>
                </a:lnTo>
                <a:cubicBezTo>
                  <a:pt x="2021258" y="1612214"/>
                  <a:pt x="1970893" y="1609107"/>
                  <a:pt x="2030681" y="1609107"/>
                </a:cubicBezTo>
                <a:lnTo>
                  <a:pt x="2250374" y="1603169"/>
                </a:lnTo>
                <a:lnTo>
                  <a:pt x="2392878" y="1514104"/>
                </a:lnTo>
                <a:lnTo>
                  <a:pt x="2434442" y="1496291"/>
                </a:lnTo>
                <a:cubicBezTo>
                  <a:pt x="2459290" y="1533564"/>
                  <a:pt x="2458192" y="1546189"/>
                  <a:pt x="2458192" y="1525980"/>
                </a:cubicBezTo>
                <a:lnTo>
                  <a:pt x="2517569" y="1442852"/>
                </a:lnTo>
                <a:cubicBezTo>
                  <a:pt x="2846116" y="1460773"/>
                  <a:pt x="2844140" y="1351646"/>
                  <a:pt x="2844140" y="1466603"/>
                </a:cubicBezTo>
                <a:lnTo>
                  <a:pt x="3075709" y="1615044"/>
                </a:lnTo>
                <a:cubicBezTo>
                  <a:pt x="3077688" y="1579418"/>
                  <a:pt x="3076354" y="1543453"/>
                  <a:pt x="3081647" y="1508167"/>
                </a:cubicBezTo>
                <a:cubicBezTo>
                  <a:pt x="3082477" y="1502631"/>
                  <a:pt x="3093522" y="1496291"/>
                  <a:pt x="3093522" y="1496291"/>
                </a:cubicBezTo>
                <a:lnTo>
                  <a:pt x="3247902" y="1353787"/>
                </a:lnTo>
                <a:lnTo>
                  <a:pt x="3313216" y="1145969"/>
                </a:lnTo>
                <a:lnTo>
                  <a:pt x="3485408" y="1056904"/>
                </a:lnTo>
                <a:lnTo>
                  <a:pt x="3574473" y="991590"/>
                </a:lnTo>
                <a:cubicBezTo>
                  <a:pt x="3744194" y="893750"/>
                  <a:pt x="3889209" y="700644"/>
                  <a:pt x="4085112" y="700644"/>
                </a:cubicBezTo>
                <a:cubicBezTo>
                  <a:pt x="4057403" y="754083"/>
                  <a:pt x="4023333" y="804678"/>
                  <a:pt x="4001985" y="860961"/>
                </a:cubicBezTo>
                <a:cubicBezTo>
                  <a:pt x="3999454" y="867633"/>
                  <a:pt x="4019798" y="872837"/>
                  <a:pt x="4019798" y="872837"/>
                </a:cubicBezTo>
                <a:cubicBezTo>
                  <a:pt x="4044226" y="1013303"/>
                  <a:pt x="4043548" y="963198"/>
                  <a:pt x="4043548" y="1021278"/>
                </a:cubicBezTo>
                <a:lnTo>
                  <a:pt x="3996047" y="1140031"/>
                </a:lnTo>
                <a:cubicBezTo>
                  <a:pt x="4034055" y="1170438"/>
                  <a:pt x="4079645" y="1258549"/>
                  <a:pt x="4138551" y="1229096"/>
                </a:cubicBezTo>
                <a:cubicBezTo>
                  <a:pt x="4143558" y="1226593"/>
                  <a:pt x="4146468" y="1221179"/>
                  <a:pt x="4150426" y="1217221"/>
                </a:cubicBezTo>
                <a:cubicBezTo>
                  <a:pt x="4211901" y="1118861"/>
                  <a:pt x="4209803" y="1159562"/>
                  <a:pt x="4209803" y="1110343"/>
                </a:cubicBezTo>
                <a:cubicBezTo>
                  <a:pt x="4089719" y="978251"/>
                  <a:pt x="4032204" y="979715"/>
                  <a:pt x="4096987" y="979715"/>
                </a:cubicBezTo>
                <a:lnTo>
                  <a:pt x="4150426" y="890650"/>
                </a:lnTo>
                <a:lnTo>
                  <a:pt x="4393870" y="771896"/>
                </a:lnTo>
                <a:lnTo>
                  <a:pt x="4393870" y="2428504"/>
                </a:lnTo>
                <a:lnTo>
                  <a:pt x="2933205" y="2416629"/>
                </a:lnTo>
                <a:lnTo>
                  <a:pt x="3057896" y="2274125"/>
                </a:lnTo>
                <a:lnTo>
                  <a:pt x="2974769" y="2268187"/>
                </a:lnTo>
                <a:lnTo>
                  <a:pt x="2962894" y="2030681"/>
                </a:lnTo>
                <a:lnTo>
                  <a:pt x="2974769" y="1870364"/>
                </a:lnTo>
                <a:lnTo>
                  <a:pt x="2873829" y="1763486"/>
                </a:lnTo>
                <a:lnTo>
                  <a:pt x="2784764" y="1692234"/>
                </a:lnTo>
                <a:lnTo>
                  <a:pt x="2808514" y="1603169"/>
                </a:lnTo>
                <a:lnTo>
                  <a:pt x="2749138" y="1603169"/>
                </a:lnTo>
                <a:lnTo>
                  <a:pt x="2612572" y="1525980"/>
                </a:lnTo>
                <a:lnTo>
                  <a:pt x="2553195" y="1525980"/>
                </a:lnTo>
                <a:lnTo>
                  <a:pt x="2363190" y="1686296"/>
                </a:lnTo>
                <a:lnTo>
                  <a:pt x="2357252" y="1715985"/>
                </a:lnTo>
                <a:lnTo>
                  <a:pt x="2416629" y="1787237"/>
                </a:lnTo>
                <a:lnTo>
                  <a:pt x="2327564" y="1858489"/>
                </a:lnTo>
                <a:lnTo>
                  <a:pt x="2232561" y="1775361"/>
                </a:lnTo>
                <a:lnTo>
                  <a:pt x="2078182" y="1739735"/>
                </a:lnTo>
                <a:lnTo>
                  <a:pt x="1852551" y="1704109"/>
                </a:lnTo>
                <a:cubicBezTo>
                  <a:pt x="1729859" y="1691840"/>
                  <a:pt x="1733798" y="1732016"/>
                  <a:pt x="1733798" y="1680359"/>
                </a:cubicBezTo>
                <a:lnTo>
                  <a:pt x="1454727" y="1466603"/>
                </a:lnTo>
                <a:lnTo>
                  <a:pt x="1395351" y="1460665"/>
                </a:lnTo>
                <a:lnTo>
                  <a:pt x="1425039" y="1525980"/>
                </a:lnTo>
                <a:lnTo>
                  <a:pt x="1306286" y="1478478"/>
                </a:lnTo>
                <a:lnTo>
                  <a:pt x="1270660" y="1401289"/>
                </a:lnTo>
                <a:lnTo>
                  <a:pt x="1294411" y="1294411"/>
                </a:lnTo>
                <a:lnTo>
                  <a:pt x="920338" y="1003465"/>
                </a:lnTo>
                <a:lnTo>
                  <a:pt x="932213" y="961902"/>
                </a:lnTo>
                <a:lnTo>
                  <a:pt x="896587" y="914400"/>
                </a:lnTo>
                <a:lnTo>
                  <a:pt x="813460" y="950026"/>
                </a:lnTo>
                <a:lnTo>
                  <a:pt x="528452" y="908463"/>
                </a:lnTo>
                <a:lnTo>
                  <a:pt x="380011" y="860961"/>
                </a:lnTo>
                <a:lnTo>
                  <a:pt x="207818" y="837211"/>
                </a:lnTo>
                <a:lnTo>
                  <a:pt x="0" y="700644"/>
                </a:lnTo>
                <a:close/>
              </a:path>
            </a:pathLst>
          </a:cu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 rot="4512561">
            <a:off x="6858000" y="4883150"/>
            <a:ext cx="228600" cy="7620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861050" y="5299075"/>
            <a:ext cx="2471738" cy="498475"/>
            <a:chOff x="5861712" y="5299220"/>
            <a:chExt cx="2471058" cy="497918"/>
          </a:xfrm>
        </p:grpSpPr>
        <p:sp>
          <p:nvSpPr>
            <p:cNvPr id="16" name="Striped Right Arrow 15"/>
            <p:cNvSpPr/>
            <p:nvPr/>
          </p:nvSpPr>
          <p:spPr>
            <a:xfrm rot="4512561">
              <a:off x="7342539" y="5644876"/>
              <a:ext cx="228345" cy="76179"/>
            </a:xfrm>
            <a:prstGeom prst="strip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Striped Right Arrow 16"/>
            <p:cNvSpPr/>
            <p:nvPr/>
          </p:nvSpPr>
          <p:spPr>
            <a:xfrm rot="1364683">
              <a:off x="8104233" y="5299220"/>
              <a:ext cx="228537" cy="71358"/>
            </a:xfrm>
            <a:prstGeom prst="strip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Striped Right Arrow 17"/>
            <p:cNvSpPr/>
            <p:nvPr/>
          </p:nvSpPr>
          <p:spPr>
            <a:xfrm rot="9381966">
              <a:off x="5861712" y="5367407"/>
              <a:ext cx="228537" cy="76115"/>
            </a:xfrm>
            <a:prstGeom prst="strip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Freeform 18"/>
          <p:cNvSpPr/>
          <p:nvPr/>
        </p:nvSpPr>
        <p:spPr>
          <a:xfrm>
            <a:off x="6157913" y="5070475"/>
            <a:ext cx="1982787" cy="644525"/>
          </a:xfrm>
          <a:custGeom>
            <a:avLst/>
            <a:gdLst>
              <a:gd name="connsiteX0" fmla="*/ 0 w 1983179"/>
              <a:gd name="connsiteY0" fmla="*/ 285007 h 644883"/>
              <a:gd name="connsiteX1" fmla="*/ 83127 w 1983179"/>
              <a:gd name="connsiteY1" fmla="*/ 231568 h 644883"/>
              <a:gd name="connsiteX2" fmla="*/ 71252 w 1983179"/>
              <a:gd name="connsiteY2" fmla="*/ 154379 h 644883"/>
              <a:gd name="connsiteX3" fmla="*/ 421574 w 1983179"/>
              <a:gd name="connsiteY3" fmla="*/ 23750 h 644883"/>
              <a:gd name="connsiteX4" fmla="*/ 760021 w 1983179"/>
              <a:gd name="connsiteY4" fmla="*/ 0 h 644883"/>
              <a:gd name="connsiteX5" fmla="*/ 849086 w 1983179"/>
              <a:gd name="connsiteY5" fmla="*/ 11875 h 644883"/>
              <a:gd name="connsiteX6" fmla="*/ 1027215 w 1983179"/>
              <a:gd name="connsiteY6" fmla="*/ 95002 h 644883"/>
              <a:gd name="connsiteX7" fmla="*/ 1116280 w 1983179"/>
              <a:gd name="connsiteY7" fmla="*/ 83127 h 644883"/>
              <a:gd name="connsiteX8" fmla="*/ 1674421 w 1983179"/>
              <a:gd name="connsiteY8" fmla="*/ 249381 h 644883"/>
              <a:gd name="connsiteX9" fmla="*/ 1715984 w 1983179"/>
              <a:gd name="connsiteY9" fmla="*/ 255319 h 644883"/>
              <a:gd name="connsiteX10" fmla="*/ 1710047 w 1983179"/>
              <a:gd name="connsiteY10" fmla="*/ 308758 h 644883"/>
              <a:gd name="connsiteX11" fmla="*/ 1864426 w 1983179"/>
              <a:gd name="connsiteY11" fmla="*/ 279070 h 644883"/>
              <a:gd name="connsiteX12" fmla="*/ 1971304 w 1983179"/>
              <a:gd name="connsiteY12" fmla="*/ 332509 h 644883"/>
              <a:gd name="connsiteX13" fmla="*/ 1983179 w 1983179"/>
              <a:gd name="connsiteY13" fmla="*/ 362197 h 644883"/>
              <a:gd name="connsiteX14" fmla="*/ 1834738 w 1983179"/>
              <a:gd name="connsiteY14" fmla="*/ 445324 h 644883"/>
              <a:gd name="connsiteX15" fmla="*/ 1341912 w 1983179"/>
              <a:gd name="connsiteY15" fmla="*/ 522514 h 644883"/>
              <a:gd name="connsiteX16" fmla="*/ 1478478 w 1983179"/>
              <a:gd name="connsiteY16" fmla="*/ 409698 h 644883"/>
              <a:gd name="connsiteX17" fmla="*/ 1270660 w 1983179"/>
              <a:gd name="connsiteY17" fmla="*/ 368135 h 644883"/>
              <a:gd name="connsiteX18" fmla="*/ 1140031 w 1983179"/>
              <a:gd name="connsiteY18" fmla="*/ 243444 h 644883"/>
              <a:gd name="connsiteX19" fmla="*/ 920338 w 1983179"/>
              <a:gd name="connsiteY19" fmla="*/ 249381 h 644883"/>
              <a:gd name="connsiteX20" fmla="*/ 801584 w 1983179"/>
              <a:gd name="connsiteY20" fmla="*/ 195942 h 644883"/>
              <a:gd name="connsiteX21" fmla="*/ 611579 w 1983179"/>
              <a:gd name="connsiteY21" fmla="*/ 201880 h 644883"/>
              <a:gd name="connsiteX22" fmla="*/ 504701 w 1983179"/>
              <a:gd name="connsiteY22" fmla="*/ 166254 h 644883"/>
              <a:gd name="connsiteX23" fmla="*/ 564078 w 1983179"/>
              <a:gd name="connsiteY23" fmla="*/ 124691 h 644883"/>
              <a:gd name="connsiteX24" fmla="*/ 374073 w 1983179"/>
              <a:gd name="connsiteY24" fmla="*/ 118753 h 644883"/>
              <a:gd name="connsiteX25" fmla="*/ 279070 w 1983179"/>
              <a:gd name="connsiteY25" fmla="*/ 190005 h 644883"/>
              <a:gd name="connsiteX26" fmla="*/ 160317 w 1983179"/>
              <a:gd name="connsiteY26" fmla="*/ 249381 h 644883"/>
              <a:gd name="connsiteX27" fmla="*/ 95002 w 1983179"/>
              <a:gd name="connsiteY27" fmla="*/ 302820 h 644883"/>
              <a:gd name="connsiteX28" fmla="*/ 0 w 1983179"/>
              <a:gd name="connsiteY28" fmla="*/ 285007 h 64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983179" h="644883">
                <a:moveTo>
                  <a:pt x="0" y="285007"/>
                </a:moveTo>
                <a:lnTo>
                  <a:pt x="83127" y="231568"/>
                </a:lnTo>
                <a:lnTo>
                  <a:pt x="71252" y="154379"/>
                </a:lnTo>
                <a:lnTo>
                  <a:pt x="421574" y="23750"/>
                </a:lnTo>
                <a:lnTo>
                  <a:pt x="760021" y="0"/>
                </a:lnTo>
                <a:lnTo>
                  <a:pt x="849086" y="11875"/>
                </a:lnTo>
                <a:lnTo>
                  <a:pt x="1027215" y="95002"/>
                </a:lnTo>
                <a:lnTo>
                  <a:pt x="1116280" y="83127"/>
                </a:lnTo>
                <a:cubicBezTo>
                  <a:pt x="1301995" y="139649"/>
                  <a:pt x="1480296" y="249381"/>
                  <a:pt x="1674421" y="249381"/>
                </a:cubicBezTo>
                <a:lnTo>
                  <a:pt x="1715984" y="255319"/>
                </a:lnTo>
                <a:lnTo>
                  <a:pt x="1710047" y="308758"/>
                </a:lnTo>
                <a:lnTo>
                  <a:pt x="1864426" y="279070"/>
                </a:lnTo>
                <a:lnTo>
                  <a:pt x="1971304" y="332509"/>
                </a:lnTo>
                <a:lnTo>
                  <a:pt x="1983179" y="362197"/>
                </a:lnTo>
                <a:lnTo>
                  <a:pt x="1834738" y="445324"/>
                </a:lnTo>
                <a:cubicBezTo>
                  <a:pt x="1345090" y="528923"/>
                  <a:pt x="1464261" y="644883"/>
                  <a:pt x="1341912" y="522514"/>
                </a:cubicBezTo>
                <a:lnTo>
                  <a:pt x="1478478" y="409698"/>
                </a:lnTo>
                <a:lnTo>
                  <a:pt x="1270660" y="368135"/>
                </a:lnTo>
                <a:lnTo>
                  <a:pt x="1140031" y="243444"/>
                </a:lnTo>
                <a:lnTo>
                  <a:pt x="920338" y="249381"/>
                </a:lnTo>
                <a:lnTo>
                  <a:pt x="801584" y="195942"/>
                </a:lnTo>
                <a:lnTo>
                  <a:pt x="611579" y="201880"/>
                </a:lnTo>
                <a:lnTo>
                  <a:pt x="504701" y="166254"/>
                </a:lnTo>
                <a:lnTo>
                  <a:pt x="564078" y="124691"/>
                </a:lnTo>
                <a:lnTo>
                  <a:pt x="374073" y="118753"/>
                </a:lnTo>
                <a:lnTo>
                  <a:pt x="279070" y="190005"/>
                </a:lnTo>
                <a:lnTo>
                  <a:pt x="160317" y="249381"/>
                </a:lnTo>
                <a:lnTo>
                  <a:pt x="95002" y="302820"/>
                </a:lnTo>
                <a:lnTo>
                  <a:pt x="0" y="285007"/>
                </a:lnTo>
                <a:close/>
              </a:path>
            </a:pathLst>
          </a:cu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416800" y="5842000"/>
            <a:ext cx="396875" cy="119063"/>
          </a:xfrm>
          <a:custGeom>
            <a:avLst/>
            <a:gdLst>
              <a:gd name="connsiteX0" fmla="*/ 83128 w 397824"/>
              <a:gd name="connsiteY0" fmla="*/ 0 h 118753"/>
              <a:gd name="connsiteX1" fmla="*/ 273133 w 397824"/>
              <a:gd name="connsiteY1" fmla="*/ 0 h 118753"/>
              <a:gd name="connsiteX2" fmla="*/ 320634 w 397824"/>
              <a:gd name="connsiteY2" fmla="*/ 29688 h 118753"/>
              <a:gd name="connsiteX3" fmla="*/ 374073 w 397824"/>
              <a:gd name="connsiteY3" fmla="*/ 0 h 118753"/>
              <a:gd name="connsiteX4" fmla="*/ 397824 w 397824"/>
              <a:gd name="connsiteY4" fmla="*/ 65314 h 118753"/>
              <a:gd name="connsiteX5" fmla="*/ 362198 w 397824"/>
              <a:gd name="connsiteY5" fmla="*/ 77189 h 118753"/>
              <a:gd name="connsiteX6" fmla="*/ 290946 w 397824"/>
              <a:gd name="connsiteY6" fmla="*/ 77189 h 118753"/>
              <a:gd name="connsiteX7" fmla="*/ 255320 w 397824"/>
              <a:gd name="connsiteY7" fmla="*/ 89065 h 118753"/>
              <a:gd name="connsiteX8" fmla="*/ 237507 w 397824"/>
              <a:gd name="connsiteY8" fmla="*/ 106878 h 118753"/>
              <a:gd name="connsiteX9" fmla="*/ 190005 w 397824"/>
              <a:gd name="connsiteY9" fmla="*/ 118753 h 118753"/>
              <a:gd name="connsiteX10" fmla="*/ 142504 w 397824"/>
              <a:gd name="connsiteY10" fmla="*/ 118753 h 118753"/>
              <a:gd name="connsiteX11" fmla="*/ 100941 w 397824"/>
              <a:gd name="connsiteY11" fmla="*/ 95002 h 118753"/>
              <a:gd name="connsiteX12" fmla="*/ 71252 w 397824"/>
              <a:gd name="connsiteY12" fmla="*/ 65314 h 118753"/>
              <a:gd name="connsiteX13" fmla="*/ 11876 w 397824"/>
              <a:gd name="connsiteY13" fmla="*/ 59376 h 118753"/>
              <a:gd name="connsiteX14" fmla="*/ 0 w 397824"/>
              <a:gd name="connsiteY14" fmla="*/ 35626 h 118753"/>
              <a:gd name="connsiteX15" fmla="*/ 83128 w 397824"/>
              <a:gd name="connsiteY15" fmla="*/ 0 h 11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7824" h="118753">
                <a:moveTo>
                  <a:pt x="83128" y="0"/>
                </a:moveTo>
                <a:lnTo>
                  <a:pt x="273133" y="0"/>
                </a:lnTo>
                <a:lnTo>
                  <a:pt x="320634" y="29688"/>
                </a:lnTo>
                <a:lnTo>
                  <a:pt x="374073" y="0"/>
                </a:lnTo>
                <a:lnTo>
                  <a:pt x="397824" y="65314"/>
                </a:lnTo>
                <a:lnTo>
                  <a:pt x="362198" y="77189"/>
                </a:lnTo>
                <a:lnTo>
                  <a:pt x="290946" y="77189"/>
                </a:lnTo>
                <a:lnTo>
                  <a:pt x="255320" y="89065"/>
                </a:lnTo>
                <a:lnTo>
                  <a:pt x="237507" y="106878"/>
                </a:lnTo>
                <a:lnTo>
                  <a:pt x="190005" y="118753"/>
                </a:lnTo>
                <a:lnTo>
                  <a:pt x="142504" y="118753"/>
                </a:lnTo>
                <a:lnTo>
                  <a:pt x="100941" y="95002"/>
                </a:lnTo>
                <a:lnTo>
                  <a:pt x="71252" y="65314"/>
                </a:lnTo>
                <a:lnTo>
                  <a:pt x="11876" y="59376"/>
                </a:lnTo>
                <a:lnTo>
                  <a:pt x="0" y="35626"/>
                </a:lnTo>
                <a:lnTo>
                  <a:pt x="83128" y="0"/>
                </a:lnTo>
                <a:close/>
              </a:path>
            </a:pathLst>
          </a:cu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170863" y="5332413"/>
            <a:ext cx="1085850" cy="439737"/>
          </a:xfrm>
          <a:custGeom>
            <a:avLst/>
            <a:gdLst>
              <a:gd name="connsiteX0" fmla="*/ 154380 w 1086593"/>
              <a:gd name="connsiteY0" fmla="*/ 136566 h 439387"/>
              <a:gd name="connsiteX1" fmla="*/ 261258 w 1086593"/>
              <a:gd name="connsiteY1" fmla="*/ 65314 h 439387"/>
              <a:gd name="connsiteX2" fmla="*/ 332509 w 1086593"/>
              <a:gd name="connsiteY2" fmla="*/ 100940 h 439387"/>
              <a:gd name="connsiteX3" fmla="*/ 463138 w 1086593"/>
              <a:gd name="connsiteY3" fmla="*/ 59376 h 439387"/>
              <a:gd name="connsiteX4" fmla="*/ 605642 w 1086593"/>
              <a:gd name="connsiteY4" fmla="*/ 0 h 439387"/>
              <a:gd name="connsiteX5" fmla="*/ 801585 w 1086593"/>
              <a:gd name="connsiteY5" fmla="*/ 5937 h 439387"/>
              <a:gd name="connsiteX6" fmla="*/ 843148 w 1086593"/>
              <a:gd name="connsiteY6" fmla="*/ 53439 h 439387"/>
              <a:gd name="connsiteX7" fmla="*/ 914400 w 1086593"/>
              <a:gd name="connsiteY7" fmla="*/ 41563 h 439387"/>
              <a:gd name="connsiteX8" fmla="*/ 890650 w 1086593"/>
              <a:gd name="connsiteY8" fmla="*/ 95002 h 439387"/>
              <a:gd name="connsiteX9" fmla="*/ 991590 w 1086593"/>
              <a:gd name="connsiteY9" fmla="*/ 77189 h 439387"/>
              <a:gd name="connsiteX10" fmla="*/ 1086593 w 1086593"/>
              <a:gd name="connsiteY10" fmla="*/ 112815 h 439387"/>
              <a:gd name="connsiteX11" fmla="*/ 1050967 w 1086593"/>
              <a:gd name="connsiteY11" fmla="*/ 195943 h 439387"/>
              <a:gd name="connsiteX12" fmla="*/ 914400 w 1086593"/>
              <a:gd name="connsiteY12" fmla="*/ 190005 h 439387"/>
              <a:gd name="connsiteX13" fmla="*/ 777834 w 1086593"/>
              <a:gd name="connsiteY13" fmla="*/ 249382 h 439387"/>
              <a:gd name="connsiteX14" fmla="*/ 718458 w 1086593"/>
              <a:gd name="connsiteY14" fmla="*/ 308758 h 439387"/>
              <a:gd name="connsiteX15" fmla="*/ 653143 w 1086593"/>
              <a:gd name="connsiteY15" fmla="*/ 267195 h 439387"/>
              <a:gd name="connsiteX16" fmla="*/ 558141 w 1086593"/>
              <a:gd name="connsiteY16" fmla="*/ 427511 h 439387"/>
              <a:gd name="connsiteX17" fmla="*/ 504702 w 1086593"/>
              <a:gd name="connsiteY17" fmla="*/ 415636 h 439387"/>
              <a:gd name="connsiteX18" fmla="*/ 486889 w 1086593"/>
              <a:gd name="connsiteY18" fmla="*/ 362197 h 439387"/>
              <a:gd name="connsiteX19" fmla="*/ 391886 w 1086593"/>
              <a:gd name="connsiteY19" fmla="*/ 362197 h 439387"/>
              <a:gd name="connsiteX20" fmla="*/ 320634 w 1086593"/>
              <a:gd name="connsiteY20" fmla="*/ 403761 h 439387"/>
              <a:gd name="connsiteX21" fmla="*/ 142504 w 1086593"/>
              <a:gd name="connsiteY21" fmla="*/ 409698 h 439387"/>
              <a:gd name="connsiteX22" fmla="*/ 100941 w 1086593"/>
              <a:gd name="connsiteY22" fmla="*/ 439387 h 439387"/>
              <a:gd name="connsiteX23" fmla="*/ 17813 w 1086593"/>
              <a:gd name="connsiteY23" fmla="*/ 409698 h 439387"/>
              <a:gd name="connsiteX24" fmla="*/ 0 w 1086593"/>
              <a:gd name="connsiteY24" fmla="*/ 385948 h 439387"/>
              <a:gd name="connsiteX25" fmla="*/ 362198 w 1086593"/>
              <a:gd name="connsiteY25" fmla="*/ 302821 h 439387"/>
              <a:gd name="connsiteX26" fmla="*/ 362198 w 1086593"/>
              <a:gd name="connsiteY26" fmla="*/ 279070 h 439387"/>
              <a:gd name="connsiteX27" fmla="*/ 279071 w 1086593"/>
              <a:gd name="connsiteY27" fmla="*/ 243444 h 439387"/>
              <a:gd name="connsiteX28" fmla="*/ 267195 w 1086593"/>
              <a:gd name="connsiteY28" fmla="*/ 148441 h 439387"/>
              <a:gd name="connsiteX29" fmla="*/ 154380 w 1086593"/>
              <a:gd name="connsiteY29" fmla="*/ 136566 h 43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86593" h="439387">
                <a:moveTo>
                  <a:pt x="154380" y="136566"/>
                </a:moveTo>
                <a:lnTo>
                  <a:pt x="261258" y="65314"/>
                </a:lnTo>
                <a:lnTo>
                  <a:pt x="332509" y="100940"/>
                </a:lnTo>
                <a:cubicBezTo>
                  <a:pt x="459078" y="58750"/>
                  <a:pt x="413388" y="59376"/>
                  <a:pt x="463138" y="59376"/>
                </a:cubicBezTo>
                <a:lnTo>
                  <a:pt x="605642" y="0"/>
                </a:lnTo>
                <a:lnTo>
                  <a:pt x="801585" y="5937"/>
                </a:lnTo>
                <a:lnTo>
                  <a:pt x="843148" y="53439"/>
                </a:lnTo>
                <a:lnTo>
                  <a:pt x="914400" y="41563"/>
                </a:lnTo>
                <a:lnTo>
                  <a:pt x="890650" y="95002"/>
                </a:lnTo>
                <a:lnTo>
                  <a:pt x="991590" y="77189"/>
                </a:lnTo>
                <a:lnTo>
                  <a:pt x="1086593" y="112815"/>
                </a:lnTo>
                <a:lnTo>
                  <a:pt x="1050967" y="195943"/>
                </a:lnTo>
                <a:lnTo>
                  <a:pt x="914400" y="190005"/>
                </a:lnTo>
                <a:lnTo>
                  <a:pt x="777834" y="249382"/>
                </a:lnTo>
                <a:lnTo>
                  <a:pt x="718458" y="308758"/>
                </a:lnTo>
                <a:lnTo>
                  <a:pt x="653143" y="267195"/>
                </a:lnTo>
                <a:lnTo>
                  <a:pt x="558141" y="427511"/>
                </a:lnTo>
                <a:lnTo>
                  <a:pt x="504702" y="415636"/>
                </a:lnTo>
                <a:lnTo>
                  <a:pt x="486889" y="362197"/>
                </a:lnTo>
                <a:lnTo>
                  <a:pt x="391886" y="362197"/>
                </a:lnTo>
                <a:lnTo>
                  <a:pt x="320634" y="403761"/>
                </a:lnTo>
                <a:lnTo>
                  <a:pt x="142504" y="409698"/>
                </a:lnTo>
                <a:lnTo>
                  <a:pt x="100941" y="439387"/>
                </a:lnTo>
                <a:lnTo>
                  <a:pt x="17813" y="409698"/>
                </a:lnTo>
                <a:lnTo>
                  <a:pt x="0" y="385948"/>
                </a:lnTo>
                <a:lnTo>
                  <a:pt x="362198" y="302821"/>
                </a:lnTo>
                <a:lnTo>
                  <a:pt x="362198" y="279070"/>
                </a:lnTo>
                <a:lnTo>
                  <a:pt x="279071" y="243444"/>
                </a:lnTo>
                <a:lnTo>
                  <a:pt x="267195" y="148441"/>
                </a:lnTo>
                <a:lnTo>
                  <a:pt x="154380" y="136566"/>
                </a:lnTo>
                <a:close/>
              </a:path>
            </a:pathLst>
          </a:cu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9482138" y="5332413"/>
            <a:ext cx="268287" cy="165100"/>
          </a:xfrm>
          <a:custGeom>
            <a:avLst/>
            <a:gdLst>
              <a:gd name="connsiteX0" fmla="*/ 0 w 267195"/>
              <a:gd name="connsiteY0" fmla="*/ 65314 h 166254"/>
              <a:gd name="connsiteX1" fmla="*/ 225631 w 267195"/>
              <a:gd name="connsiteY1" fmla="*/ 0 h 166254"/>
              <a:gd name="connsiteX2" fmla="*/ 267195 w 267195"/>
              <a:gd name="connsiteY2" fmla="*/ 47501 h 166254"/>
              <a:gd name="connsiteX3" fmla="*/ 225631 w 267195"/>
              <a:gd name="connsiteY3" fmla="*/ 89065 h 166254"/>
              <a:gd name="connsiteX4" fmla="*/ 35626 w 267195"/>
              <a:gd name="connsiteY4" fmla="*/ 166254 h 166254"/>
              <a:gd name="connsiteX5" fmla="*/ 0 w 267195"/>
              <a:gd name="connsiteY5" fmla="*/ 65314 h 16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95" h="166254">
                <a:moveTo>
                  <a:pt x="0" y="65314"/>
                </a:moveTo>
                <a:lnTo>
                  <a:pt x="225631" y="0"/>
                </a:lnTo>
                <a:lnTo>
                  <a:pt x="267195" y="47501"/>
                </a:lnTo>
                <a:lnTo>
                  <a:pt x="225631" y="89065"/>
                </a:lnTo>
                <a:lnTo>
                  <a:pt x="35626" y="166254"/>
                </a:lnTo>
                <a:lnTo>
                  <a:pt x="0" y="65314"/>
                </a:lnTo>
                <a:close/>
              </a:path>
            </a:pathLst>
          </a:cu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 animBg="1"/>
      <p:bldP spid="11" grpId="0" animBg="1"/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Concluding Remarks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Together, the ambrosia beetle and laurel wilt disease represent a serious threat to the Florida avocado industry.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Currently, the industry generates an economic impact of over $54 million dollars, contributes to agricultural labor employment, and is a source of $1.9 million annually in government revenue.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 Longer term the disease complex represents a threat to California avocado industry as well as avocado production in Latin America and Caribbean countries.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 rot="-6576672">
            <a:off x="4152106" y="-656431"/>
            <a:ext cx="1647825" cy="6815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 i="1">
                <a:solidFill>
                  <a:srgbClr val="FF0000"/>
                </a:solidFill>
                <a:latin typeface="Times New Roman" pitchFamily="18" charset="0"/>
              </a:rPr>
              <a:t>Thanks</a:t>
            </a:r>
          </a:p>
        </p:txBody>
      </p:sp>
      <p:sp>
        <p:nvSpPr>
          <p:cNvPr id="33795" name="AutoShape 3"/>
          <p:cNvSpPr>
            <a:spLocks noChangeAspect="1" noChangeArrowheads="1" noTextEdit="1"/>
          </p:cNvSpPr>
          <p:nvPr/>
        </p:nvSpPr>
        <p:spPr bwMode="auto">
          <a:xfrm>
            <a:off x="1016000" y="3581400"/>
            <a:ext cx="10699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6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Potential Economic Impact of the Laurel Wilt Disease on the Industry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458200" cy="5105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>Estimate the direct losses:</a:t>
            </a:r>
          </a:p>
          <a:p>
            <a:pPr lvl="1" eaLnBrk="1" hangingPunct="1"/>
            <a:r>
              <a:rPr lang="en-US" sz="2000" dirty="0" smtClean="0"/>
              <a:t>Discussions with industry experts, growers, extension agents</a:t>
            </a:r>
          </a:p>
          <a:p>
            <a:pPr lvl="1" eaLnBrk="1" hangingPunct="1"/>
            <a:r>
              <a:rPr lang="en-US" sz="2000" dirty="0" smtClean="0"/>
              <a:t>Use internet tools such as </a:t>
            </a:r>
            <a:r>
              <a:rPr lang="en-US" sz="2000" b="1" i="1" dirty="0" smtClean="0"/>
              <a:t>tree value analysis</a:t>
            </a:r>
            <a:r>
              <a:rPr lang="en-US" sz="2000" dirty="0" smtClean="0"/>
              <a:t> tool available at  http://agecon-trec.ifas.ufl.edu/TreeCostAvocado.htm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>Estimate the indirect or ‘spillover’ losses (local impacts)</a:t>
            </a:r>
          </a:p>
          <a:p>
            <a:pPr lvl="1" eaLnBrk="1" hangingPunct="1"/>
            <a:r>
              <a:rPr lang="en-US" sz="2000" dirty="0" smtClean="0"/>
              <a:t>Much more challenging; requires the use of an input-output model</a:t>
            </a:r>
          </a:p>
          <a:p>
            <a:pPr lvl="1" eaLnBrk="1" hangingPunct="1"/>
            <a:r>
              <a:rPr lang="en-US" sz="2000" dirty="0" smtClean="0"/>
              <a:t>Use economic model known as IMPLAN input-output multipliers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>Focus on 3 scenarios: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Estimates of Direct Cost ($)</a:t>
            </a:r>
          </a:p>
        </p:txBody>
      </p:sp>
      <p:graphicFrame>
        <p:nvGraphicFramePr>
          <p:cNvPr id="68643" name="Group 35"/>
          <p:cNvGraphicFramePr>
            <a:graphicFrameLocks noGrp="1"/>
          </p:cNvGraphicFramePr>
          <p:nvPr>
            <p:ph idx="1"/>
          </p:nvPr>
        </p:nvGraphicFramePr>
        <p:xfrm>
          <a:off x="304800" y="1371600"/>
          <a:ext cx="8458200" cy="5068253"/>
        </p:xfrm>
        <a:graphic>
          <a:graphicData uri="http://schemas.openxmlformats.org/drawingml/2006/table">
            <a:tbl>
              <a:tblPr/>
              <a:tblGrid>
                <a:gridCol w="2362200"/>
                <a:gridCol w="1981200"/>
                <a:gridCol w="1981200"/>
                <a:gridCol w="21336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Nothing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75% Reduction in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 Reduction in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Industry Sales Loss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$30,000,000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$22,500,000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$15,000,000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Decline in Property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$326,250,000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$244,688,000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$163,125,000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Increased Management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―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$3,510,000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$3,510,000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$356,250,000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$270,698,000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$181,650,000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Estimating the Economic Impact on Local/Regional Economy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Input-Output model </a:t>
            </a:r>
          </a:p>
          <a:p>
            <a:pPr eaLnBrk="1" hangingPunct="1"/>
            <a:r>
              <a:rPr lang="en-US" dirty="0" smtClean="0"/>
              <a:t>Interdependencies among industries and the associated primary factor of production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04800" y="4114800"/>
            <a:ext cx="8763000" cy="2514600"/>
            <a:chOff x="96" y="2496"/>
            <a:chExt cx="5520" cy="1584"/>
          </a:xfrm>
        </p:grpSpPr>
        <p:sp>
          <p:nvSpPr>
            <p:cNvPr id="21524" name="Oval 4"/>
            <p:cNvSpPr>
              <a:spLocks noChangeArrowheads="1"/>
            </p:cNvSpPr>
            <p:nvPr/>
          </p:nvSpPr>
          <p:spPr bwMode="auto">
            <a:xfrm>
              <a:off x="2256" y="2640"/>
              <a:ext cx="1392" cy="76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Avocado Industry</a:t>
              </a:r>
            </a:p>
          </p:txBody>
        </p:sp>
        <p:grpSp>
          <p:nvGrpSpPr>
            <p:cNvPr id="21525" name="Group 16"/>
            <p:cNvGrpSpPr>
              <a:grpSpLocks/>
            </p:cNvGrpSpPr>
            <p:nvPr/>
          </p:nvGrpSpPr>
          <p:grpSpPr bwMode="auto">
            <a:xfrm>
              <a:off x="528" y="2496"/>
              <a:ext cx="1824" cy="336"/>
              <a:chOff x="528" y="2496"/>
              <a:chExt cx="1824" cy="336"/>
            </a:xfrm>
          </p:grpSpPr>
          <p:sp>
            <p:nvSpPr>
              <p:cNvPr id="21536" name="Line 5"/>
              <p:cNvSpPr>
                <a:spLocks noChangeShapeType="1"/>
              </p:cNvSpPr>
              <p:nvPr/>
            </p:nvSpPr>
            <p:spPr bwMode="auto">
              <a:xfrm>
                <a:off x="1392" y="2640"/>
                <a:ext cx="96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7" name="Text Box 8"/>
              <p:cNvSpPr txBox="1">
                <a:spLocks noChangeArrowheads="1"/>
              </p:cNvSpPr>
              <p:nvPr/>
            </p:nvSpPr>
            <p:spPr bwMode="auto">
              <a:xfrm>
                <a:off x="528" y="2496"/>
                <a:ext cx="9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Fertilizers</a:t>
                </a:r>
              </a:p>
            </p:txBody>
          </p:sp>
        </p:grpSp>
        <p:sp>
          <p:nvSpPr>
            <p:cNvPr id="21526" name="Line 9"/>
            <p:cNvSpPr>
              <a:spLocks noChangeShapeType="1"/>
            </p:cNvSpPr>
            <p:nvPr/>
          </p:nvSpPr>
          <p:spPr bwMode="auto">
            <a:xfrm flipV="1">
              <a:off x="3600" y="2688"/>
              <a:ext cx="81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Text Box 10"/>
            <p:cNvSpPr txBox="1">
              <a:spLocks noChangeArrowheads="1"/>
            </p:cNvSpPr>
            <p:nvPr/>
          </p:nvSpPr>
          <p:spPr bwMode="auto">
            <a:xfrm>
              <a:off x="4512" y="2496"/>
              <a:ext cx="9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$$$ labor income</a:t>
              </a:r>
            </a:p>
          </p:txBody>
        </p:sp>
        <p:sp>
          <p:nvSpPr>
            <p:cNvPr id="21528" name="Line 11"/>
            <p:cNvSpPr>
              <a:spLocks noChangeShapeType="1"/>
            </p:cNvSpPr>
            <p:nvPr/>
          </p:nvSpPr>
          <p:spPr bwMode="auto">
            <a:xfrm>
              <a:off x="3600" y="3168"/>
              <a:ext cx="86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Text Box 12"/>
            <p:cNvSpPr txBox="1">
              <a:spLocks noChangeArrowheads="1"/>
            </p:cNvSpPr>
            <p:nvPr/>
          </p:nvSpPr>
          <p:spPr bwMode="auto">
            <a:xfrm>
              <a:off x="4512" y="3340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$$$ Gov. Tax</a:t>
              </a:r>
            </a:p>
          </p:txBody>
        </p:sp>
        <p:sp>
          <p:nvSpPr>
            <p:cNvPr id="21530" name="Line 13"/>
            <p:cNvSpPr>
              <a:spLocks noChangeShapeType="1"/>
            </p:cNvSpPr>
            <p:nvPr/>
          </p:nvSpPr>
          <p:spPr bwMode="auto">
            <a:xfrm>
              <a:off x="3264" y="3360"/>
              <a:ext cx="576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Rectangle 14"/>
            <p:cNvSpPr>
              <a:spLocks noChangeArrowheads="1"/>
            </p:cNvSpPr>
            <p:nvPr/>
          </p:nvSpPr>
          <p:spPr bwMode="auto">
            <a:xfrm>
              <a:off x="3840" y="3936"/>
              <a:ext cx="177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smtClean="0"/>
                <a:t>Output</a:t>
              </a:r>
            </a:p>
            <a:p>
              <a:pPr algn="ctr"/>
              <a:r>
                <a:rPr lang="en-US" b="1" dirty="0" smtClean="0"/>
                <a:t>Inputs </a:t>
              </a:r>
              <a:r>
                <a:rPr lang="en-US" b="1" dirty="0"/>
                <a:t>for other industries</a:t>
              </a:r>
            </a:p>
          </p:txBody>
        </p:sp>
        <p:sp>
          <p:nvSpPr>
            <p:cNvPr id="21532" name="Text Box 19"/>
            <p:cNvSpPr txBox="1">
              <a:spLocks noChangeArrowheads="1"/>
            </p:cNvSpPr>
            <p:nvPr/>
          </p:nvSpPr>
          <p:spPr bwMode="auto">
            <a:xfrm>
              <a:off x="96" y="2928"/>
              <a:ext cx="9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Packing materials</a:t>
              </a:r>
            </a:p>
          </p:txBody>
        </p:sp>
        <p:sp>
          <p:nvSpPr>
            <p:cNvPr id="21533" name="Text Box 20"/>
            <p:cNvSpPr txBox="1">
              <a:spLocks noChangeArrowheads="1"/>
            </p:cNvSpPr>
            <p:nvPr/>
          </p:nvSpPr>
          <p:spPr bwMode="auto">
            <a:xfrm>
              <a:off x="624" y="3849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Chemicals</a:t>
              </a:r>
            </a:p>
          </p:txBody>
        </p:sp>
        <p:sp>
          <p:nvSpPr>
            <p:cNvPr id="21534" name="Line 21"/>
            <p:cNvSpPr>
              <a:spLocks noChangeShapeType="1"/>
            </p:cNvSpPr>
            <p:nvPr/>
          </p:nvSpPr>
          <p:spPr bwMode="auto">
            <a:xfrm flipV="1">
              <a:off x="1440" y="3264"/>
              <a:ext cx="912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Line 23"/>
            <p:cNvSpPr>
              <a:spLocks noChangeShapeType="1"/>
            </p:cNvSpPr>
            <p:nvPr/>
          </p:nvSpPr>
          <p:spPr bwMode="auto">
            <a:xfrm>
              <a:off x="1056" y="3072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9" name="Picture 36" descr="1was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4191000"/>
            <a:ext cx="16938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69"/>
          <p:cNvGrpSpPr>
            <a:grpSpLocks/>
          </p:cNvGrpSpPr>
          <p:nvPr/>
        </p:nvGrpSpPr>
        <p:grpSpPr bwMode="auto">
          <a:xfrm>
            <a:off x="304800" y="4114800"/>
            <a:ext cx="8763000" cy="2514600"/>
            <a:chOff x="96" y="2496"/>
            <a:chExt cx="5520" cy="1584"/>
          </a:xfrm>
        </p:grpSpPr>
        <p:grpSp>
          <p:nvGrpSpPr>
            <p:cNvPr id="37" name="Group 70"/>
            <p:cNvGrpSpPr>
              <a:grpSpLocks/>
            </p:cNvGrpSpPr>
            <p:nvPr/>
          </p:nvGrpSpPr>
          <p:grpSpPr bwMode="auto">
            <a:xfrm>
              <a:off x="528" y="2496"/>
              <a:ext cx="1824" cy="336"/>
              <a:chOff x="528" y="2496"/>
              <a:chExt cx="1824" cy="336"/>
            </a:xfrm>
          </p:grpSpPr>
          <p:sp>
            <p:nvSpPr>
              <p:cNvPr id="48" name="Line 71"/>
              <p:cNvSpPr>
                <a:spLocks noChangeShapeType="1"/>
              </p:cNvSpPr>
              <p:nvPr/>
            </p:nvSpPr>
            <p:spPr bwMode="auto">
              <a:xfrm>
                <a:off x="1392" y="2640"/>
                <a:ext cx="96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 Box 72"/>
              <p:cNvSpPr txBox="1">
                <a:spLocks noChangeArrowheads="1"/>
              </p:cNvSpPr>
              <p:nvPr/>
            </p:nvSpPr>
            <p:spPr bwMode="auto">
              <a:xfrm>
                <a:off x="528" y="2496"/>
                <a:ext cx="9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Fertilizers</a:t>
                </a:r>
              </a:p>
            </p:txBody>
          </p:sp>
        </p:grpSp>
        <p:sp>
          <p:nvSpPr>
            <p:cNvPr id="38" name="Line 73"/>
            <p:cNvSpPr>
              <a:spLocks noChangeShapeType="1"/>
            </p:cNvSpPr>
            <p:nvPr/>
          </p:nvSpPr>
          <p:spPr bwMode="auto">
            <a:xfrm flipV="1">
              <a:off x="3600" y="2688"/>
              <a:ext cx="81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74"/>
            <p:cNvSpPr txBox="1">
              <a:spLocks noChangeArrowheads="1"/>
            </p:cNvSpPr>
            <p:nvPr/>
          </p:nvSpPr>
          <p:spPr bwMode="auto">
            <a:xfrm>
              <a:off x="4512" y="2496"/>
              <a:ext cx="9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$$$ labor income</a:t>
              </a:r>
            </a:p>
          </p:txBody>
        </p:sp>
        <p:sp>
          <p:nvSpPr>
            <p:cNvPr id="40" name="Line 75"/>
            <p:cNvSpPr>
              <a:spLocks noChangeShapeType="1"/>
            </p:cNvSpPr>
            <p:nvPr/>
          </p:nvSpPr>
          <p:spPr bwMode="auto">
            <a:xfrm>
              <a:off x="3600" y="3168"/>
              <a:ext cx="86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76"/>
            <p:cNvSpPr txBox="1">
              <a:spLocks noChangeArrowheads="1"/>
            </p:cNvSpPr>
            <p:nvPr/>
          </p:nvSpPr>
          <p:spPr bwMode="auto">
            <a:xfrm>
              <a:off x="4512" y="3340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$$$ Gov. Tax</a:t>
              </a:r>
            </a:p>
          </p:txBody>
        </p:sp>
        <p:sp>
          <p:nvSpPr>
            <p:cNvPr id="42" name="Line 77"/>
            <p:cNvSpPr>
              <a:spLocks noChangeShapeType="1"/>
            </p:cNvSpPr>
            <p:nvPr/>
          </p:nvSpPr>
          <p:spPr bwMode="auto">
            <a:xfrm>
              <a:off x="3264" y="3360"/>
              <a:ext cx="576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78"/>
            <p:cNvSpPr>
              <a:spLocks noChangeArrowheads="1"/>
            </p:cNvSpPr>
            <p:nvPr/>
          </p:nvSpPr>
          <p:spPr bwMode="auto">
            <a:xfrm>
              <a:off x="3840" y="3936"/>
              <a:ext cx="177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smtClean="0"/>
                <a:t>Output</a:t>
              </a:r>
            </a:p>
            <a:p>
              <a:pPr algn="ctr"/>
              <a:r>
                <a:rPr lang="en-US" b="1" dirty="0" smtClean="0"/>
                <a:t>Inputs </a:t>
              </a:r>
              <a:r>
                <a:rPr lang="en-US" b="1" dirty="0"/>
                <a:t>for other industries</a:t>
              </a:r>
            </a:p>
          </p:txBody>
        </p:sp>
        <p:sp>
          <p:nvSpPr>
            <p:cNvPr id="44" name="Text Box 79"/>
            <p:cNvSpPr txBox="1">
              <a:spLocks noChangeArrowheads="1"/>
            </p:cNvSpPr>
            <p:nvPr/>
          </p:nvSpPr>
          <p:spPr bwMode="auto">
            <a:xfrm>
              <a:off x="96" y="2928"/>
              <a:ext cx="9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Packing materials</a:t>
              </a:r>
            </a:p>
          </p:txBody>
        </p:sp>
        <p:sp>
          <p:nvSpPr>
            <p:cNvPr id="45" name="Text Box 80"/>
            <p:cNvSpPr txBox="1">
              <a:spLocks noChangeArrowheads="1"/>
            </p:cNvSpPr>
            <p:nvPr/>
          </p:nvSpPr>
          <p:spPr bwMode="auto">
            <a:xfrm>
              <a:off x="624" y="3849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Chemicals</a:t>
              </a:r>
            </a:p>
          </p:txBody>
        </p:sp>
        <p:sp>
          <p:nvSpPr>
            <p:cNvPr id="46" name="Line 81"/>
            <p:cNvSpPr>
              <a:spLocks noChangeShapeType="1"/>
            </p:cNvSpPr>
            <p:nvPr/>
          </p:nvSpPr>
          <p:spPr bwMode="auto">
            <a:xfrm flipV="1">
              <a:off x="1440" y="3264"/>
              <a:ext cx="912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2"/>
            <p:cNvSpPr>
              <a:spLocks noChangeShapeType="1"/>
            </p:cNvSpPr>
            <p:nvPr/>
          </p:nvSpPr>
          <p:spPr bwMode="auto">
            <a:xfrm>
              <a:off x="1056" y="3072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Economic Impact of Laurel Wilt on the Local</a:t>
            </a:r>
            <a:br>
              <a:rPr lang="en-US" sz="2800" smtClean="0"/>
            </a:br>
            <a:r>
              <a:rPr lang="en-US" sz="2800" smtClean="0"/>
              <a:t> Economy</a:t>
            </a:r>
          </a:p>
        </p:txBody>
      </p:sp>
      <p:graphicFrame>
        <p:nvGraphicFramePr>
          <p:cNvPr id="48168" name="Group 40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458200" cy="5405438"/>
        </p:xfrm>
        <a:graphic>
          <a:graphicData uri="http://schemas.openxmlformats.org/drawingml/2006/table">
            <a:tbl>
              <a:tblPr/>
              <a:tblGrid>
                <a:gridCol w="2362200"/>
                <a:gridCol w="1981200"/>
                <a:gridCol w="1981200"/>
                <a:gridCol w="21336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 Case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75% Reduction in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 Reduction in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Industry Sales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$30,000,000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Total Economic Impact (output)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Employment Impacts (FTE)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Labor Income Impacts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Indirect Business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Economic Impact of Laurel Wilt on the Local</a:t>
            </a:r>
            <a:br>
              <a:rPr lang="en-US" sz="2800" smtClean="0"/>
            </a:br>
            <a:r>
              <a:rPr lang="en-US" sz="2800" smtClean="0"/>
              <a:t> Economy</a:t>
            </a:r>
          </a:p>
        </p:txBody>
      </p:sp>
      <p:graphicFrame>
        <p:nvGraphicFramePr>
          <p:cNvPr id="47169" name="Group 65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458200" cy="5405438"/>
        </p:xfrm>
        <a:graphic>
          <a:graphicData uri="http://schemas.openxmlformats.org/drawingml/2006/table">
            <a:tbl>
              <a:tblPr/>
              <a:tblGrid>
                <a:gridCol w="2362200"/>
                <a:gridCol w="1981200"/>
                <a:gridCol w="1981200"/>
                <a:gridCol w="21336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 Case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75% Reduction in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 Reduction in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Industry Sales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$30,000,000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Total Economic Impact (output)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$54,266,259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Employment Impacts (FTE)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Labor Income Impacts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$19,674,272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Indirect Business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$1,862,415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7172" name="Freeform 68"/>
          <p:cNvSpPr>
            <a:spLocks/>
          </p:cNvSpPr>
          <p:nvPr/>
        </p:nvSpPr>
        <p:spPr bwMode="auto">
          <a:xfrm>
            <a:off x="2586038" y="2943225"/>
            <a:ext cx="2322512" cy="944563"/>
          </a:xfrm>
          <a:custGeom>
            <a:avLst/>
            <a:gdLst>
              <a:gd name="T0" fmla="*/ 2147483647 w 1463"/>
              <a:gd name="T1" fmla="*/ 2147483647 h 595"/>
              <a:gd name="T2" fmla="*/ 2147483647 w 1463"/>
              <a:gd name="T3" fmla="*/ 2147483647 h 595"/>
              <a:gd name="T4" fmla="*/ 2147483647 w 1463"/>
              <a:gd name="T5" fmla="*/ 2147483647 h 595"/>
              <a:gd name="T6" fmla="*/ 2147483647 w 1463"/>
              <a:gd name="T7" fmla="*/ 2147483647 h 595"/>
              <a:gd name="T8" fmla="*/ 2147483647 w 1463"/>
              <a:gd name="T9" fmla="*/ 2147483647 h 595"/>
              <a:gd name="T10" fmla="*/ 0 w 1463"/>
              <a:gd name="T11" fmla="*/ 2147483647 h 595"/>
              <a:gd name="T12" fmla="*/ 2147483647 w 1463"/>
              <a:gd name="T13" fmla="*/ 2147483647 h 595"/>
              <a:gd name="T14" fmla="*/ 2147483647 w 1463"/>
              <a:gd name="T15" fmla="*/ 2147483647 h 595"/>
              <a:gd name="T16" fmla="*/ 2147483647 w 1463"/>
              <a:gd name="T17" fmla="*/ 2147483647 h 595"/>
              <a:gd name="T18" fmla="*/ 2147483647 w 1463"/>
              <a:gd name="T19" fmla="*/ 2147483647 h 595"/>
              <a:gd name="T20" fmla="*/ 2147483647 w 1463"/>
              <a:gd name="T21" fmla="*/ 2147483647 h 595"/>
              <a:gd name="T22" fmla="*/ 2147483647 w 1463"/>
              <a:gd name="T23" fmla="*/ 2147483647 h 595"/>
              <a:gd name="T24" fmla="*/ 2147483647 w 1463"/>
              <a:gd name="T25" fmla="*/ 2147483647 h 595"/>
              <a:gd name="T26" fmla="*/ 2147483647 w 1463"/>
              <a:gd name="T27" fmla="*/ 2147483647 h 595"/>
              <a:gd name="T28" fmla="*/ 2147483647 w 1463"/>
              <a:gd name="T29" fmla="*/ 2147483647 h 59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63"/>
              <a:gd name="T46" fmla="*/ 0 h 595"/>
              <a:gd name="T47" fmla="*/ 1463 w 1463"/>
              <a:gd name="T48" fmla="*/ 595 h 59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63" h="595">
                <a:moveTo>
                  <a:pt x="923" y="142"/>
                </a:moveTo>
                <a:cubicBezTo>
                  <a:pt x="804" y="112"/>
                  <a:pt x="686" y="78"/>
                  <a:pt x="566" y="53"/>
                </a:cubicBezTo>
                <a:cubicBezTo>
                  <a:pt x="508" y="24"/>
                  <a:pt x="441" y="14"/>
                  <a:pt x="377" y="3"/>
                </a:cubicBezTo>
                <a:cubicBezTo>
                  <a:pt x="268" y="6"/>
                  <a:pt x="158" y="0"/>
                  <a:pt x="49" y="13"/>
                </a:cubicBezTo>
                <a:cubicBezTo>
                  <a:pt x="39" y="14"/>
                  <a:pt x="44" y="34"/>
                  <a:pt x="39" y="43"/>
                </a:cubicBezTo>
                <a:cubicBezTo>
                  <a:pt x="25" y="72"/>
                  <a:pt x="0" y="132"/>
                  <a:pt x="0" y="132"/>
                </a:cubicBezTo>
                <a:cubicBezTo>
                  <a:pt x="3" y="159"/>
                  <a:pt x="2" y="186"/>
                  <a:pt x="10" y="212"/>
                </a:cubicBezTo>
                <a:cubicBezTo>
                  <a:pt x="28" y="267"/>
                  <a:pt x="86" y="287"/>
                  <a:pt x="129" y="311"/>
                </a:cubicBezTo>
                <a:cubicBezTo>
                  <a:pt x="174" y="336"/>
                  <a:pt x="200" y="366"/>
                  <a:pt x="248" y="380"/>
                </a:cubicBezTo>
                <a:cubicBezTo>
                  <a:pt x="334" y="437"/>
                  <a:pt x="430" y="446"/>
                  <a:pt x="526" y="470"/>
                </a:cubicBezTo>
                <a:cubicBezTo>
                  <a:pt x="637" y="469"/>
                  <a:pt x="1245" y="595"/>
                  <a:pt x="1460" y="380"/>
                </a:cubicBezTo>
                <a:cubicBezTo>
                  <a:pt x="1457" y="354"/>
                  <a:pt x="1463" y="324"/>
                  <a:pt x="1450" y="301"/>
                </a:cubicBezTo>
                <a:cubicBezTo>
                  <a:pt x="1445" y="291"/>
                  <a:pt x="1373" y="258"/>
                  <a:pt x="1360" y="251"/>
                </a:cubicBezTo>
                <a:cubicBezTo>
                  <a:pt x="1221" y="176"/>
                  <a:pt x="1086" y="134"/>
                  <a:pt x="933" y="83"/>
                </a:cubicBezTo>
                <a:cubicBezTo>
                  <a:pt x="885" y="67"/>
                  <a:pt x="805" y="13"/>
                  <a:pt x="764" y="13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72" grpId="0" animBg="1"/>
      <p:bldP spid="4717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Economic Impact of Laurel Wilt on the Local</a:t>
            </a:r>
            <a:br>
              <a:rPr lang="en-US" sz="2800" smtClean="0"/>
            </a:br>
            <a:r>
              <a:rPr lang="en-US" sz="2800" smtClean="0"/>
              <a:t> Economy</a:t>
            </a:r>
          </a:p>
        </p:txBody>
      </p:sp>
      <p:graphicFrame>
        <p:nvGraphicFramePr>
          <p:cNvPr id="49193" name="Group 41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458200" cy="5405438"/>
        </p:xfrm>
        <a:graphic>
          <a:graphicData uri="http://schemas.openxmlformats.org/drawingml/2006/table">
            <a:tbl>
              <a:tblPr/>
              <a:tblGrid>
                <a:gridCol w="2362200"/>
                <a:gridCol w="1981200"/>
                <a:gridCol w="1981200"/>
                <a:gridCol w="21336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 Case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75% Reduction in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 Reduction in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Industry Sales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$30,000,000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$7,500,00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Total Economic Impact (output)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$54,266,259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Employment Impacts (FTE)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Labor Income Impacts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$19,674,272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Indirect Business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$1,862,415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Economic Impact of Laurel Wilt on the Local</a:t>
            </a:r>
            <a:br>
              <a:rPr lang="en-US" sz="2800" smtClean="0"/>
            </a:br>
            <a:r>
              <a:rPr lang="en-US" sz="2800" smtClean="0"/>
              <a:t> Economy</a:t>
            </a:r>
          </a:p>
        </p:txBody>
      </p:sp>
      <p:graphicFrame>
        <p:nvGraphicFramePr>
          <p:cNvPr id="50216" name="Group 40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458200" cy="5405438"/>
        </p:xfrm>
        <a:graphic>
          <a:graphicData uri="http://schemas.openxmlformats.org/drawingml/2006/table">
            <a:tbl>
              <a:tblPr/>
              <a:tblGrid>
                <a:gridCol w="2362200"/>
                <a:gridCol w="1981200"/>
                <a:gridCol w="1981200"/>
                <a:gridCol w="21336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 Case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75% Reduction in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 Reduction in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Industry Sales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$30,000,000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$7,500,00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Total Economic Impact (output)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$54,266,259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$13,566,565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Employment Impacts (FTE)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Labor Income Impacts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$19,674,272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$4,918,568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Indirect Business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$1,862,415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$465,605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0217" name="Freeform 41"/>
          <p:cNvSpPr>
            <a:spLocks/>
          </p:cNvSpPr>
          <p:nvPr/>
        </p:nvSpPr>
        <p:spPr bwMode="auto">
          <a:xfrm>
            <a:off x="4611688" y="2943225"/>
            <a:ext cx="2322512" cy="944563"/>
          </a:xfrm>
          <a:custGeom>
            <a:avLst/>
            <a:gdLst>
              <a:gd name="T0" fmla="*/ 2147483647 w 1463"/>
              <a:gd name="T1" fmla="*/ 2147483647 h 595"/>
              <a:gd name="T2" fmla="*/ 2147483647 w 1463"/>
              <a:gd name="T3" fmla="*/ 2147483647 h 595"/>
              <a:gd name="T4" fmla="*/ 2147483647 w 1463"/>
              <a:gd name="T5" fmla="*/ 2147483647 h 595"/>
              <a:gd name="T6" fmla="*/ 2147483647 w 1463"/>
              <a:gd name="T7" fmla="*/ 2147483647 h 595"/>
              <a:gd name="T8" fmla="*/ 2147483647 w 1463"/>
              <a:gd name="T9" fmla="*/ 2147483647 h 595"/>
              <a:gd name="T10" fmla="*/ 0 w 1463"/>
              <a:gd name="T11" fmla="*/ 2147483647 h 595"/>
              <a:gd name="T12" fmla="*/ 2147483647 w 1463"/>
              <a:gd name="T13" fmla="*/ 2147483647 h 595"/>
              <a:gd name="T14" fmla="*/ 2147483647 w 1463"/>
              <a:gd name="T15" fmla="*/ 2147483647 h 595"/>
              <a:gd name="T16" fmla="*/ 2147483647 w 1463"/>
              <a:gd name="T17" fmla="*/ 2147483647 h 595"/>
              <a:gd name="T18" fmla="*/ 2147483647 w 1463"/>
              <a:gd name="T19" fmla="*/ 2147483647 h 595"/>
              <a:gd name="T20" fmla="*/ 2147483647 w 1463"/>
              <a:gd name="T21" fmla="*/ 2147483647 h 595"/>
              <a:gd name="T22" fmla="*/ 2147483647 w 1463"/>
              <a:gd name="T23" fmla="*/ 2147483647 h 595"/>
              <a:gd name="T24" fmla="*/ 2147483647 w 1463"/>
              <a:gd name="T25" fmla="*/ 2147483647 h 595"/>
              <a:gd name="T26" fmla="*/ 2147483647 w 1463"/>
              <a:gd name="T27" fmla="*/ 2147483647 h 595"/>
              <a:gd name="T28" fmla="*/ 2147483647 w 1463"/>
              <a:gd name="T29" fmla="*/ 2147483647 h 59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63"/>
              <a:gd name="T46" fmla="*/ 0 h 595"/>
              <a:gd name="T47" fmla="*/ 1463 w 1463"/>
              <a:gd name="T48" fmla="*/ 595 h 59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63" h="595">
                <a:moveTo>
                  <a:pt x="923" y="142"/>
                </a:moveTo>
                <a:cubicBezTo>
                  <a:pt x="804" y="112"/>
                  <a:pt x="686" y="78"/>
                  <a:pt x="566" y="53"/>
                </a:cubicBezTo>
                <a:cubicBezTo>
                  <a:pt x="508" y="24"/>
                  <a:pt x="441" y="14"/>
                  <a:pt x="377" y="3"/>
                </a:cubicBezTo>
                <a:cubicBezTo>
                  <a:pt x="268" y="6"/>
                  <a:pt x="158" y="0"/>
                  <a:pt x="49" y="13"/>
                </a:cubicBezTo>
                <a:cubicBezTo>
                  <a:pt x="39" y="14"/>
                  <a:pt x="44" y="34"/>
                  <a:pt x="39" y="43"/>
                </a:cubicBezTo>
                <a:cubicBezTo>
                  <a:pt x="25" y="72"/>
                  <a:pt x="0" y="132"/>
                  <a:pt x="0" y="132"/>
                </a:cubicBezTo>
                <a:cubicBezTo>
                  <a:pt x="3" y="159"/>
                  <a:pt x="2" y="186"/>
                  <a:pt x="10" y="212"/>
                </a:cubicBezTo>
                <a:cubicBezTo>
                  <a:pt x="28" y="267"/>
                  <a:pt x="86" y="287"/>
                  <a:pt x="129" y="311"/>
                </a:cubicBezTo>
                <a:cubicBezTo>
                  <a:pt x="174" y="336"/>
                  <a:pt x="200" y="366"/>
                  <a:pt x="248" y="380"/>
                </a:cubicBezTo>
                <a:cubicBezTo>
                  <a:pt x="334" y="437"/>
                  <a:pt x="430" y="446"/>
                  <a:pt x="526" y="470"/>
                </a:cubicBezTo>
                <a:cubicBezTo>
                  <a:pt x="637" y="469"/>
                  <a:pt x="1245" y="595"/>
                  <a:pt x="1460" y="380"/>
                </a:cubicBezTo>
                <a:cubicBezTo>
                  <a:pt x="1457" y="354"/>
                  <a:pt x="1463" y="324"/>
                  <a:pt x="1450" y="301"/>
                </a:cubicBezTo>
                <a:cubicBezTo>
                  <a:pt x="1445" y="291"/>
                  <a:pt x="1373" y="258"/>
                  <a:pt x="1360" y="251"/>
                </a:cubicBezTo>
                <a:cubicBezTo>
                  <a:pt x="1221" y="176"/>
                  <a:pt x="1086" y="134"/>
                  <a:pt x="933" y="83"/>
                </a:cubicBezTo>
                <a:cubicBezTo>
                  <a:pt x="885" y="67"/>
                  <a:pt x="805" y="13"/>
                  <a:pt x="764" y="13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0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17" grpId="0" animBg="1"/>
      <p:bldP spid="502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Economic Impact of Laurel Wilt on the Local</a:t>
            </a:r>
            <a:br>
              <a:rPr lang="en-US" sz="2800" smtClean="0"/>
            </a:br>
            <a:r>
              <a:rPr lang="en-US" sz="2800" smtClean="0"/>
              <a:t> Economy</a:t>
            </a:r>
          </a:p>
        </p:txBody>
      </p:sp>
      <p:graphicFrame>
        <p:nvGraphicFramePr>
          <p:cNvPr id="51241" name="Group 41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458200" cy="5405438"/>
        </p:xfrm>
        <a:graphic>
          <a:graphicData uri="http://schemas.openxmlformats.org/drawingml/2006/table">
            <a:tbl>
              <a:tblPr/>
              <a:tblGrid>
                <a:gridCol w="2362200"/>
                <a:gridCol w="1981200"/>
                <a:gridCol w="1981200"/>
                <a:gridCol w="21336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 Case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75% Reduction in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 Reduction in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Industry Sales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$30,000,000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$7,500,00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$15,000,000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Total Economic Impact (output)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$54,266,259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$13,566,565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$27,133,130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Employment Impacts (FTE)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Labor Income Impacts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$19,674,272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$4,918,568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$9,837,136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Indirect Business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$1,862,415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$465,604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$931,208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9919</TotalTime>
  <Words>846</Words>
  <Application>Microsoft Office PowerPoint</Application>
  <PresentationFormat>On-screen Show (4:3)</PresentationFormat>
  <Paragraphs>298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Socio-economic importance of the RAB &amp; Laurel Wilt Disease</vt:lpstr>
      <vt:lpstr>Potential Economic Impact of the Laurel Wilt Disease on the Industry</vt:lpstr>
      <vt:lpstr>Estimates of Direct Cost ($)</vt:lpstr>
      <vt:lpstr>Estimating the Economic Impact on Local/Regional Economy</vt:lpstr>
      <vt:lpstr>Economic Impact of Laurel Wilt on the Local  Economy</vt:lpstr>
      <vt:lpstr>Economic Impact of Laurel Wilt on the Local  Economy</vt:lpstr>
      <vt:lpstr>Economic Impact of Laurel Wilt on the Local  Economy</vt:lpstr>
      <vt:lpstr>Economic Impact of Laurel Wilt on the Local  Economy</vt:lpstr>
      <vt:lpstr>Economic Impact of Laurel Wilt on the Local  Economy</vt:lpstr>
      <vt:lpstr>Economic Impact of Laurel Wilt on the Local  Economy</vt:lpstr>
      <vt:lpstr>Further Implications of Disease Complex </vt:lpstr>
      <vt:lpstr>PowerPoint Presentation</vt:lpstr>
      <vt:lpstr>PowerPoint Presentation</vt:lpstr>
      <vt:lpstr>Wider Implications of Disease Complex</vt:lpstr>
      <vt:lpstr>PowerPoint Presentation</vt:lpstr>
      <vt:lpstr>PowerPoint Presentation</vt:lpstr>
      <vt:lpstr>PowerPoint Presentation</vt:lpstr>
      <vt:lpstr>Concluding Remarks</vt:lpstr>
      <vt:lpstr>PowerPoint Presentation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 Evans</dc:creator>
  <cp:lastModifiedBy>fredy.ballen</cp:lastModifiedBy>
  <cp:revision>301</cp:revision>
  <dcterms:created xsi:type="dcterms:W3CDTF">2009-01-13T01:21:05Z</dcterms:created>
  <dcterms:modified xsi:type="dcterms:W3CDTF">2013-12-18T21:04:52Z</dcterms:modified>
</cp:coreProperties>
</file>